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0"/>
  </p:notesMasterIdLst>
  <p:sldIdLst>
    <p:sldId id="256" r:id="rId2"/>
    <p:sldId id="359" r:id="rId3"/>
    <p:sldId id="405" r:id="rId4"/>
    <p:sldId id="406" r:id="rId5"/>
    <p:sldId id="407" r:id="rId6"/>
    <p:sldId id="413" r:id="rId7"/>
    <p:sldId id="332" r:id="rId8"/>
    <p:sldId id="383" r:id="rId9"/>
    <p:sldId id="384" r:id="rId10"/>
    <p:sldId id="385" r:id="rId11"/>
    <p:sldId id="386" r:id="rId12"/>
    <p:sldId id="387" r:id="rId13"/>
    <p:sldId id="388" r:id="rId14"/>
    <p:sldId id="426" r:id="rId15"/>
    <p:sldId id="389" r:id="rId16"/>
    <p:sldId id="390" r:id="rId17"/>
    <p:sldId id="424" r:id="rId18"/>
    <p:sldId id="419" r:id="rId19"/>
    <p:sldId id="391" r:id="rId20"/>
    <p:sldId id="410" r:id="rId21"/>
    <p:sldId id="409" r:id="rId22"/>
    <p:sldId id="408" r:id="rId23"/>
    <p:sldId id="393" r:id="rId24"/>
    <p:sldId id="401" r:id="rId25"/>
    <p:sldId id="392" r:id="rId26"/>
    <p:sldId id="335" r:id="rId27"/>
    <p:sldId id="374" r:id="rId28"/>
    <p:sldId id="402" r:id="rId29"/>
    <p:sldId id="418" r:id="rId30"/>
    <p:sldId id="422" r:id="rId31"/>
    <p:sldId id="420" r:id="rId32"/>
    <p:sldId id="340" r:id="rId33"/>
    <p:sldId id="341" r:id="rId34"/>
    <p:sldId id="421" r:id="rId35"/>
    <p:sldId id="342" r:id="rId36"/>
    <p:sldId id="344" r:id="rId37"/>
    <p:sldId id="428" r:id="rId38"/>
    <p:sldId id="423" r:id="rId39"/>
    <p:sldId id="365" r:id="rId40"/>
    <p:sldId id="416" r:id="rId41"/>
    <p:sldId id="366" r:id="rId42"/>
    <p:sldId id="367" r:id="rId43"/>
    <p:sldId id="346" r:id="rId44"/>
    <p:sldId id="347" r:id="rId45"/>
    <p:sldId id="368" r:id="rId46"/>
    <p:sldId id="369" r:id="rId47"/>
    <p:sldId id="351" r:id="rId48"/>
    <p:sldId id="352" r:id="rId49"/>
    <p:sldId id="353" r:id="rId50"/>
    <p:sldId id="354" r:id="rId51"/>
    <p:sldId id="355" r:id="rId52"/>
    <p:sldId id="356" r:id="rId53"/>
    <p:sldId id="257" r:id="rId54"/>
    <p:sldId id="258" r:id="rId55"/>
    <p:sldId id="259" r:id="rId56"/>
    <p:sldId id="260" r:id="rId57"/>
    <p:sldId id="261" r:id="rId58"/>
    <p:sldId id="370" r:id="rId59"/>
    <p:sldId id="264" r:id="rId60"/>
    <p:sldId id="429" r:id="rId61"/>
    <p:sldId id="265" r:id="rId62"/>
    <p:sldId id="415" r:id="rId63"/>
    <p:sldId id="266" r:id="rId64"/>
    <p:sldId id="267" r:id="rId65"/>
    <p:sldId id="400" r:id="rId66"/>
    <p:sldId id="263" r:id="rId67"/>
    <p:sldId id="427" r:id="rId68"/>
    <p:sldId id="270" r:id="rId69"/>
    <p:sldId id="271" r:id="rId70"/>
    <p:sldId id="272" r:id="rId71"/>
    <p:sldId id="273" r:id="rId72"/>
    <p:sldId id="274" r:id="rId73"/>
    <p:sldId id="275" r:id="rId74"/>
    <p:sldId id="262" r:id="rId75"/>
    <p:sldId id="361" r:id="rId76"/>
    <p:sldId id="278" r:id="rId77"/>
    <p:sldId id="279" r:id="rId78"/>
    <p:sldId id="280" r:id="rId79"/>
    <p:sldId id="281" r:id="rId80"/>
    <p:sldId id="282" r:id="rId81"/>
    <p:sldId id="283" r:id="rId82"/>
    <p:sldId id="284" r:id="rId83"/>
    <p:sldId id="285" r:id="rId84"/>
    <p:sldId id="286" r:id="rId85"/>
    <p:sldId id="287" r:id="rId86"/>
    <p:sldId id="288" r:id="rId87"/>
    <p:sldId id="289" r:id="rId88"/>
    <p:sldId id="291" r:id="rId89"/>
    <p:sldId id="293" r:id="rId90"/>
    <p:sldId id="294" r:id="rId91"/>
    <p:sldId id="297" r:id="rId92"/>
    <p:sldId id="296" r:id="rId93"/>
    <p:sldId id="371" r:id="rId94"/>
    <p:sldId id="430" r:id="rId95"/>
    <p:sldId id="417" r:id="rId96"/>
    <p:sldId id="397" r:id="rId97"/>
    <p:sldId id="372" r:id="rId98"/>
    <p:sldId id="403" r:id="rId99"/>
    <p:sldId id="404" r:id="rId100"/>
    <p:sldId id="300" r:id="rId101"/>
    <p:sldId id="425" r:id="rId102"/>
    <p:sldId id="303" r:id="rId103"/>
    <p:sldId id="301" r:id="rId104"/>
    <p:sldId id="358" r:id="rId105"/>
    <p:sldId id="304" r:id="rId106"/>
    <p:sldId id="308" r:id="rId107"/>
    <p:sldId id="309" r:id="rId108"/>
    <p:sldId id="310" r:id="rId109"/>
    <p:sldId id="313" r:id="rId110"/>
    <p:sldId id="311" r:id="rId111"/>
    <p:sldId id="306" r:id="rId112"/>
    <p:sldId id="307" r:id="rId113"/>
    <p:sldId id="363" r:id="rId114"/>
    <p:sldId id="364" r:id="rId115"/>
    <p:sldId id="373" r:id="rId116"/>
    <p:sldId id="317" r:id="rId117"/>
    <p:sldId id="318" r:id="rId118"/>
    <p:sldId id="319" r:id="rId119"/>
    <p:sldId id="320" r:id="rId120"/>
    <p:sldId id="326" r:id="rId121"/>
    <p:sldId id="375" r:id="rId122"/>
    <p:sldId id="328" r:id="rId123"/>
    <p:sldId id="322" r:id="rId124"/>
    <p:sldId id="334" r:id="rId125"/>
    <p:sldId id="376" r:id="rId126"/>
    <p:sldId id="343" r:id="rId127"/>
    <p:sldId id="394" r:id="rId128"/>
    <p:sldId id="395" r:id="rId129"/>
    <p:sldId id="377" r:id="rId130"/>
    <p:sldId id="378" r:id="rId131"/>
    <p:sldId id="379" r:id="rId132"/>
    <p:sldId id="380" r:id="rId133"/>
    <p:sldId id="324" r:id="rId134"/>
    <p:sldId id="398" r:id="rId135"/>
    <p:sldId id="399" r:id="rId136"/>
    <p:sldId id="381" r:id="rId137"/>
    <p:sldId id="382" r:id="rId138"/>
    <p:sldId id="268" r:id="rId1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74"/>
  </p:normalViewPr>
  <p:slideViewPr>
    <p:cSldViewPr snapToGrid="0" snapToObjects="1">
      <p:cViewPr varScale="1">
        <p:scale>
          <a:sx n="124" d="100"/>
          <a:sy n="124" d="100"/>
        </p:scale>
        <p:origin x="1592"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88F85-180E-6944-BA47-FB9513C29A07}" type="datetimeFigureOut">
              <a:rPr lang="en-US" smtClean="0"/>
              <a:t>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98803B-FEDF-5A4A-95DB-081AF56F162E}" type="slidenum">
              <a:rPr lang="en-US" smtClean="0"/>
              <a:t>‹#›</a:t>
            </a:fld>
            <a:endParaRPr lang="en-US"/>
          </a:p>
        </p:txBody>
      </p:sp>
    </p:spTree>
    <p:extLst>
      <p:ext uri="{BB962C8B-B14F-4D97-AF65-F5344CB8AC3E}">
        <p14:creationId xmlns:p14="http://schemas.microsoft.com/office/powerpoint/2010/main" val="3745827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98803B-FEDF-5A4A-95DB-081AF56F162E}" type="slidenum">
              <a:rPr lang="en-US" smtClean="0"/>
              <a:t>3</a:t>
            </a:fld>
            <a:endParaRPr lang="en-US"/>
          </a:p>
        </p:txBody>
      </p:sp>
    </p:spTree>
    <p:extLst>
      <p:ext uri="{BB962C8B-B14F-4D97-AF65-F5344CB8AC3E}">
        <p14:creationId xmlns:p14="http://schemas.microsoft.com/office/powerpoint/2010/main" val="4011871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39</a:t>
            </a:fld>
            <a:endParaRPr lang="en-US"/>
          </a:p>
        </p:txBody>
      </p:sp>
    </p:spTree>
    <p:extLst>
      <p:ext uri="{BB962C8B-B14F-4D97-AF65-F5344CB8AC3E}">
        <p14:creationId xmlns:p14="http://schemas.microsoft.com/office/powerpoint/2010/main" val="2341908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41</a:t>
            </a:fld>
            <a:endParaRPr lang="en-US"/>
          </a:p>
        </p:txBody>
      </p:sp>
    </p:spTree>
    <p:extLst>
      <p:ext uri="{BB962C8B-B14F-4D97-AF65-F5344CB8AC3E}">
        <p14:creationId xmlns:p14="http://schemas.microsoft.com/office/powerpoint/2010/main" val="63416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45</a:t>
            </a:fld>
            <a:endParaRPr lang="en-US"/>
          </a:p>
        </p:txBody>
      </p:sp>
    </p:spTree>
    <p:extLst>
      <p:ext uri="{BB962C8B-B14F-4D97-AF65-F5344CB8AC3E}">
        <p14:creationId xmlns:p14="http://schemas.microsoft.com/office/powerpoint/2010/main" val="3097190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46</a:t>
            </a:fld>
            <a:endParaRPr lang="en-US"/>
          </a:p>
        </p:txBody>
      </p:sp>
    </p:spTree>
    <p:extLst>
      <p:ext uri="{BB962C8B-B14F-4D97-AF65-F5344CB8AC3E}">
        <p14:creationId xmlns:p14="http://schemas.microsoft.com/office/powerpoint/2010/main" val="2157657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66</a:t>
            </a:fld>
            <a:endParaRPr lang="en-US"/>
          </a:p>
        </p:txBody>
      </p:sp>
    </p:spTree>
    <p:extLst>
      <p:ext uri="{BB962C8B-B14F-4D97-AF65-F5344CB8AC3E}">
        <p14:creationId xmlns:p14="http://schemas.microsoft.com/office/powerpoint/2010/main" val="904657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E0AAA-527C-B244-B690-716FA26B6F02}" type="slidenum">
              <a:rPr lang="en-US" smtClean="0"/>
              <a:t>115</a:t>
            </a:fld>
            <a:endParaRPr lang="en-US"/>
          </a:p>
        </p:txBody>
      </p:sp>
    </p:spTree>
    <p:extLst>
      <p:ext uri="{BB962C8B-B14F-4D97-AF65-F5344CB8AC3E}">
        <p14:creationId xmlns:p14="http://schemas.microsoft.com/office/powerpoint/2010/main" val="130320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98803B-FEDF-5A4A-95DB-081AF56F162E}" type="slidenum">
              <a:rPr lang="en-US" smtClean="0"/>
              <a:t>127</a:t>
            </a:fld>
            <a:endParaRPr lang="en-US"/>
          </a:p>
        </p:txBody>
      </p:sp>
    </p:spTree>
    <p:extLst>
      <p:ext uri="{BB962C8B-B14F-4D97-AF65-F5344CB8AC3E}">
        <p14:creationId xmlns:p14="http://schemas.microsoft.com/office/powerpoint/2010/main" val="1503877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86A67-3666-6D44-A940-55DFD6208095}" type="slidenum">
              <a:rPr lang="en-US" smtClean="0"/>
              <a:t>8</a:t>
            </a:fld>
            <a:endParaRPr lang="en-US"/>
          </a:p>
        </p:txBody>
      </p:sp>
    </p:spTree>
    <p:extLst>
      <p:ext uri="{BB962C8B-B14F-4D97-AF65-F5344CB8AC3E}">
        <p14:creationId xmlns:p14="http://schemas.microsoft.com/office/powerpoint/2010/main" val="3228968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86A67-3666-6D44-A940-55DFD6208095}" type="slidenum">
              <a:rPr lang="en-US" smtClean="0"/>
              <a:t>9</a:t>
            </a:fld>
            <a:endParaRPr lang="en-US"/>
          </a:p>
        </p:txBody>
      </p:sp>
    </p:spTree>
    <p:extLst>
      <p:ext uri="{BB962C8B-B14F-4D97-AF65-F5344CB8AC3E}">
        <p14:creationId xmlns:p14="http://schemas.microsoft.com/office/powerpoint/2010/main" val="727615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86A67-3666-6D44-A940-55DFD6208095}" type="slidenum">
              <a:rPr lang="en-US" smtClean="0"/>
              <a:t>10</a:t>
            </a:fld>
            <a:endParaRPr lang="en-US"/>
          </a:p>
        </p:txBody>
      </p:sp>
    </p:spTree>
    <p:extLst>
      <p:ext uri="{BB962C8B-B14F-4D97-AF65-F5344CB8AC3E}">
        <p14:creationId xmlns:p14="http://schemas.microsoft.com/office/powerpoint/2010/main" val="931115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86A67-3666-6D44-A940-55DFD6208095}" type="slidenum">
              <a:rPr lang="en-US" smtClean="0"/>
              <a:t>11</a:t>
            </a:fld>
            <a:endParaRPr lang="en-US"/>
          </a:p>
        </p:txBody>
      </p:sp>
    </p:spTree>
    <p:extLst>
      <p:ext uri="{BB962C8B-B14F-4D97-AF65-F5344CB8AC3E}">
        <p14:creationId xmlns:p14="http://schemas.microsoft.com/office/powerpoint/2010/main" val="1304620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986A67-3666-6D44-A940-55DFD6208095}" type="slidenum">
              <a:rPr lang="en-US" smtClean="0"/>
              <a:t>12</a:t>
            </a:fld>
            <a:endParaRPr lang="en-US"/>
          </a:p>
        </p:txBody>
      </p:sp>
    </p:spTree>
    <p:extLst>
      <p:ext uri="{BB962C8B-B14F-4D97-AF65-F5344CB8AC3E}">
        <p14:creationId xmlns:p14="http://schemas.microsoft.com/office/powerpoint/2010/main" val="1064215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CDA82-2303-66C7-470B-1A893B84A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FD8A0-3670-9864-3DF4-C9666448D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62294-69A0-C57F-8AD8-D16317A338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56AD4E-FB6B-BCC8-49FF-56D509A5AF23}"/>
              </a:ext>
            </a:extLst>
          </p:cNvPr>
          <p:cNvSpPr>
            <a:spLocks noGrp="1"/>
          </p:cNvSpPr>
          <p:nvPr>
            <p:ph type="sldNum" sz="quarter" idx="5"/>
          </p:nvPr>
        </p:nvSpPr>
        <p:spPr/>
        <p:txBody>
          <a:bodyPr/>
          <a:lstStyle/>
          <a:p>
            <a:fld id="{F6986A67-3666-6D44-A940-55DFD6208095}" type="slidenum">
              <a:rPr lang="en-US" smtClean="0"/>
              <a:t>16</a:t>
            </a:fld>
            <a:endParaRPr lang="en-US"/>
          </a:p>
        </p:txBody>
      </p:sp>
    </p:spTree>
    <p:extLst>
      <p:ext uri="{BB962C8B-B14F-4D97-AF65-F5344CB8AC3E}">
        <p14:creationId xmlns:p14="http://schemas.microsoft.com/office/powerpoint/2010/main" val="2851341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Used on</a:t>
            </a:r>
          </a:p>
        </p:txBody>
      </p:sp>
      <p:sp>
        <p:nvSpPr>
          <p:cNvPr id="4" name="Slide Number Placeholder 3"/>
          <p:cNvSpPr>
            <a:spLocks noGrp="1"/>
          </p:cNvSpPr>
          <p:nvPr>
            <p:ph type="sldNum" sz="quarter" idx="5"/>
          </p:nvPr>
        </p:nvSpPr>
        <p:spPr/>
        <p:txBody>
          <a:bodyPr/>
          <a:lstStyle/>
          <a:p>
            <a:fld id="{D298803B-FEDF-5A4A-95DB-081AF56F162E}" type="slidenum">
              <a:rPr lang="en-US" smtClean="0"/>
              <a:t>20</a:t>
            </a:fld>
            <a:endParaRPr lang="en-US"/>
          </a:p>
        </p:txBody>
      </p:sp>
    </p:spTree>
    <p:extLst>
      <p:ext uri="{BB962C8B-B14F-4D97-AF65-F5344CB8AC3E}">
        <p14:creationId xmlns:p14="http://schemas.microsoft.com/office/powerpoint/2010/main" val="1772768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98803B-FEDF-5A4A-95DB-081AF56F162E}" type="slidenum">
              <a:rPr lang="en-US" smtClean="0"/>
              <a:t>21</a:t>
            </a:fld>
            <a:endParaRPr lang="en-US"/>
          </a:p>
        </p:txBody>
      </p:sp>
    </p:spTree>
    <p:extLst>
      <p:ext uri="{BB962C8B-B14F-4D97-AF65-F5344CB8AC3E}">
        <p14:creationId xmlns:p14="http://schemas.microsoft.com/office/powerpoint/2010/main" val="1705750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44CDD60-E7AD-A547-9C3B-7B667F9233E0}"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90748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44CDD60-E7AD-A547-9C3B-7B667F9233E0}"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2755639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44CDD60-E7AD-A547-9C3B-7B667F9233E0}"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14372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44CDD60-E7AD-A547-9C3B-7B667F9233E0}"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424017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44CDD60-E7AD-A547-9C3B-7B667F9233E0}" type="datetimeFigureOut">
              <a:rPr lang="en-US" smtClean="0"/>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3787273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44CDD60-E7AD-A547-9C3B-7B667F9233E0}"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1658851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44CDD60-E7AD-A547-9C3B-7B667F9233E0}" type="datetimeFigureOut">
              <a:rPr lang="en-US" smtClean="0"/>
              <a:t>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284289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44CDD60-E7AD-A547-9C3B-7B667F9233E0}" type="datetimeFigureOut">
              <a:rPr lang="en-US" smtClean="0"/>
              <a:t>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203896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CDD60-E7AD-A547-9C3B-7B667F9233E0}" type="datetimeFigureOut">
              <a:rPr lang="en-US" smtClean="0"/>
              <a:t>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712883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C44CDD60-E7AD-A547-9C3B-7B667F9233E0}"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2288720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C44CDD60-E7AD-A547-9C3B-7B667F9233E0}" type="datetimeFigureOut">
              <a:rPr lang="en-US" smtClean="0"/>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27D84-46AD-9C4C-B203-A1A8372C7AD2}" type="slidenum">
              <a:rPr lang="en-US" smtClean="0"/>
              <a:t>‹#›</a:t>
            </a:fld>
            <a:endParaRPr lang="en-US"/>
          </a:p>
        </p:txBody>
      </p:sp>
    </p:spTree>
    <p:extLst>
      <p:ext uri="{BB962C8B-B14F-4D97-AF65-F5344CB8AC3E}">
        <p14:creationId xmlns:p14="http://schemas.microsoft.com/office/powerpoint/2010/main" val="1863116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CDD60-E7AD-A547-9C3B-7B667F9233E0}" type="datetimeFigureOut">
              <a:rPr lang="en-US" smtClean="0"/>
              <a:t>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27D84-46AD-9C4C-B203-A1A8372C7AD2}" type="slidenum">
              <a:rPr lang="en-US" smtClean="0"/>
              <a:t>‹#›</a:t>
            </a:fld>
            <a:endParaRPr lang="en-US"/>
          </a:p>
        </p:txBody>
      </p:sp>
    </p:spTree>
    <p:extLst>
      <p:ext uri="{BB962C8B-B14F-4D97-AF65-F5344CB8AC3E}">
        <p14:creationId xmlns:p14="http://schemas.microsoft.com/office/powerpoint/2010/main" val="496091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eg"/></Relationships>
</file>

<file path=ppt/slides/_rels/slide100.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62.png"/><Relationship Id="rId2" Type="http://schemas.openxmlformats.org/officeDocument/2006/relationships/image" Target="../media/image261.jpeg"/><Relationship Id="rId1" Type="http://schemas.openxmlformats.org/officeDocument/2006/relationships/slideLayout" Target="../slideLayouts/slideLayout7.xml"/><Relationship Id="rId5" Type="http://schemas.openxmlformats.org/officeDocument/2006/relationships/image" Target="../media/image264.jpeg"/><Relationship Id="rId4" Type="http://schemas.openxmlformats.org/officeDocument/2006/relationships/image" Target="../media/image263.png"/></Relationships>
</file>

<file path=ppt/slides/_rels/slide102.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7.xml"/><Relationship Id="rId4" Type="http://schemas.openxmlformats.org/officeDocument/2006/relationships/image" Target="../media/image267.jpeg"/></Relationships>
</file>

<file path=ppt/slides/_rels/slide103.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image" Target="../media/image268.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image" Target="../media/image270.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image" Target="../media/image27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277.png"/><Relationship Id="rId2" Type="http://schemas.openxmlformats.org/officeDocument/2006/relationships/image" Target="../media/image27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image" Target="../media/image278.png"/><Relationship Id="rId1" Type="http://schemas.openxmlformats.org/officeDocument/2006/relationships/slideLayout" Target="../slideLayouts/slideLayout7.xml"/><Relationship Id="rId4" Type="http://schemas.openxmlformats.org/officeDocument/2006/relationships/image" Target="../media/image280.png"/></Relationships>
</file>

<file path=ppt/slides/_rels/slide109.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0.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image" Target="../media/image283.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287.jpeg"/><Relationship Id="rId2" Type="http://schemas.openxmlformats.org/officeDocument/2006/relationships/image" Target="../media/image286.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289.jpeg"/><Relationship Id="rId2" Type="http://schemas.openxmlformats.org/officeDocument/2006/relationships/image" Target="../media/image288.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29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93.png"/><Relationship Id="rId5" Type="http://schemas.openxmlformats.org/officeDocument/2006/relationships/image" Target="../media/image292.jpeg"/><Relationship Id="rId4" Type="http://schemas.openxmlformats.org/officeDocument/2006/relationships/image" Target="../media/image291.jpeg"/></Relationships>
</file>

<file path=ppt/slides/_rels/slide116.xml.rels><?xml version="1.0" encoding="UTF-8" standalone="yes"?>
<Relationships xmlns="http://schemas.openxmlformats.org/package/2006/relationships"><Relationship Id="rId3" Type="http://schemas.openxmlformats.org/officeDocument/2006/relationships/image" Target="../media/image295.png"/><Relationship Id="rId2" Type="http://schemas.openxmlformats.org/officeDocument/2006/relationships/image" Target="../media/image294.png"/><Relationship Id="rId1" Type="http://schemas.openxmlformats.org/officeDocument/2006/relationships/slideLayout" Target="../slideLayouts/slideLayout7.xml"/><Relationship Id="rId4" Type="http://schemas.openxmlformats.org/officeDocument/2006/relationships/image" Target="../media/image296.png"/></Relationships>
</file>

<file path=ppt/slides/_rels/slide117.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png"/><Relationship Id="rId1" Type="http://schemas.openxmlformats.org/officeDocument/2006/relationships/slideLayout" Target="../slideLayouts/slideLayout7.xml"/><Relationship Id="rId5" Type="http://schemas.openxmlformats.org/officeDocument/2006/relationships/image" Target="../media/image302.png"/><Relationship Id="rId4" Type="http://schemas.openxmlformats.org/officeDocument/2006/relationships/image" Target="../media/image301.png"/></Relationships>
</file>

<file path=ppt/slides/_rels/slide119.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image" Target="../media/image303.png"/><Relationship Id="rId1" Type="http://schemas.openxmlformats.org/officeDocument/2006/relationships/slideLayout" Target="../slideLayouts/slideLayout7.xml"/><Relationship Id="rId5" Type="http://schemas.openxmlformats.org/officeDocument/2006/relationships/image" Target="../media/image306.png"/><Relationship Id="rId4" Type="http://schemas.openxmlformats.org/officeDocument/2006/relationships/image" Target="../media/image305.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20.xml.rels><?xml version="1.0" encoding="UTF-8" standalone="yes"?>
<Relationships xmlns="http://schemas.openxmlformats.org/package/2006/relationships"><Relationship Id="rId3" Type="http://schemas.openxmlformats.org/officeDocument/2006/relationships/image" Target="../media/image308.png"/><Relationship Id="rId2" Type="http://schemas.openxmlformats.org/officeDocument/2006/relationships/image" Target="../media/image307.png"/><Relationship Id="rId1" Type="http://schemas.openxmlformats.org/officeDocument/2006/relationships/slideLayout" Target="../slideLayouts/slideLayout7.xml"/><Relationship Id="rId5" Type="http://schemas.openxmlformats.org/officeDocument/2006/relationships/image" Target="../media/image310.png"/><Relationship Id="rId4" Type="http://schemas.openxmlformats.org/officeDocument/2006/relationships/image" Target="../media/image309.png"/></Relationships>
</file>

<file path=ppt/slides/_rels/slide121.xml.rels><?xml version="1.0" encoding="UTF-8" standalone="yes"?>
<Relationships xmlns="http://schemas.openxmlformats.org/package/2006/relationships"><Relationship Id="rId3" Type="http://schemas.openxmlformats.org/officeDocument/2006/relationships/image" Target="../media/image312.jpeg"/><Relationship Id="rId2" Type="http://schemas.openxmlformats.org/officeDocument/2006/relationships/image" Target="../media/image311.jpeg"/><Relationship Id="rId1" Type="http://schemas.openxmlformats.org/officeDocument/2006/relationships/slideLayout" Target="../slideLayouts/slideLayout7.xml"/><Relationship Id="rId4" Type="http://schemas.openxmlformats.org/officeDocument/2006/relationships/image" Target="../media/image313.jpeg"/></Relationships>
</file>

<file path=ppt/slides/_rels/slide122.xml.rels><?xml version="1.0" encoding="UTF-8" standalone="yes"?>
<Relationships xmlns="http://schemas.openxmlformats.org/package/2006/relationships"><Relationship Id="rId3" Type="http://schemas.openxmlformats.org/officeDocument/2006/relationships/image" Target="../media/image315.jpeg"/><Relationship Id="rId2" Type="http://schemas.openxmlformats.org/officeDocument/2006/relationships/image" Target="../media/image314.jpeg"/><Relationship Id="rId1" Type="http://schemas.openxmlformats.org/officeDocument/2006/relationships/slideLayout" Target="../slideLayouts/slideLayout7.xml"/><Relationship Id="rId4" Type="http://schemas.openxmlformats.org/officeDocument/2006/relationships/image" Target="../media/image316.jpeg"/></Relationships>
</file>

<file path=ppt/slides/_rels/slide123.xml.rels><?xml version="1.0" encoding="UTF-8" standalone="yes"?>
<Relationships xmlns="http://schemas.openxmlformats.org/package/2006/relationships"><Relationship Id="rId3" Type="http://schemas.openxmlformats.org/officeDocument/2006/relationships/image" Target="../media/image318.png"/><Relationship Id="rId2" Type="http://schemas.openxmlformats.org/officeDocument/2006/relationships/image" Target="../media/image317.png"/><Relationship Id="rId1" Type="http://schemas.openxmlformats.org/officeDocument/2006/relationships/slideLayout" Target="../slideLayouts/slideLayout7.xml"/><Relationship Id="rId4" Type="http://schemas.openxmlformats.org/officeDocument/2006/relationships/image" Target="../media/image319.png"/></Relationships>
</file>

<file path=ppt/slides/_rels/slide124.xml.rels><?xml version="1.0" encoding="UTF-8" standalone="yes"?>
<Relationships xmlns="http://schemas.openxmlformats.org/package/2006/relationships"><Relationship Id="rId3" Type="http://schemas.openxmlformats.org/officeDocument/2006/relationships/image" Target="../media/image321.jpeg"/><Relationship Id="rId2" Type="http://schemas.openxmlformats.org/officeDocument/2006/relationships/image" Target="../media/image320.jpeg"/><Relationship Id="rId1" Type="http://schemas.openxmlformats.org/officeDocument/2006/relationships/slideLayout" Target="../slideLayouts/slideLayout7.xml"/><Relationship Id="rId4" Type="http://schemas.openxmlformats.org/officeDocument/2006/relationships/image" Target="../media/image322.jpeg"/></Relationships>
</file>

<file path=ppt/slides/_rels/slide125.xml.rels><?xml version="1.0" encoding="UTF-8" standalone="yes"?>
<Relationships xmlns="http://schemas.openxmlformats.org/package/2006/relationships"><Relationship Id="rId3" Type="http://schemas.openxmlformats.org/officeDocument/2006/relationships/image" Target="../media/image324.jpeg"/><Relationship Id="rId2" Type="http://schemas.openxmlformats.org/officeDocument/2006/relationships/image" Target="../media/image323.jpeg"/><Relationship Id="rId1" Type="http://schemas.openxmlformats.org/officeDocument/2006/relationships/slideLayout" Target="../slideLayouts/slideLayout7.xml"/><Relationship Id="rId5" Type="http://schemas.openxmlformats.org/officeDocument/2006/relationships/image" Target="../media/image326.jpeg"/><Relationship Id="rId4" Type="http://schemas.openxmlformats.org/officeDocument/2006/relationships/image" Target="../media/image325.jpeg"/></Relationships>
</file>

<file path=ppt/slides/_rels/slide126.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image" Target="../media/image327.jpeg"/><Relationship Id="rId1" Type="http://schemas.openxmlformats.org/officeDocument/2006/relationships/slideLayout" Target="../slideLayouts/slideLayout7.xml"/><Relationship Id="rId5" Type="http://schemas.openxmlformats.org/officeDocument/2006/relationships/image" Target="../media/image330.jpeg"/><Relationship Id="rId4" Type="http://schemas.openxmlformats.org/officeDocument/2006/relationships/image" Target="../media/image329.jpeg"/></Relationships>
</file>

<file path=ppt/slides/_rels/slide127.xml.rels><?xml version="1.0" encoding="UTF-8" standalone="yes"?>
<Relationships xmlns="http://schemas.openxmlformats.org/package/2006/relationships"><Relationship Id="rId3" Type="http://schemas.openxmlformats.org/officeDocument/2006/relationships/image" Target="../media/image33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34.png"/><Relationship Id="rId5" Type="http://schemas.openxmlformats.org/officeDocument/2006/relationships/image" Target="../media/image333.png"/><Relationship Id="rId4" Type="http://schemas.openxmlformats.org/officeDocument/2006/relationships/image" Target="../media/image332.png"/></Relationships>
</file>

<file path=ppt/slides/_rels/slide128.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35.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338.png"/><Relationship Id="rId2" Type="http://schemas.openxmlformats.org/officeDocument/2006/relationships/image" Target="../media/image337.png"/><Relationship Id="rId1" Type="http://schemas.openxmlformats.org/officeDocument/2006/relationships/slideLayout" Target="../slideLayouts/slideLayout7.xml"/><Relationship Id="rId4" Type="http://schemas.openxmlformats.org/officeDocument/2006/relationships/image" Target="../media/image339.jpe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39.png"/><Relationship Id="rId4" Type="http://schemas.microsoft.com/office/2007/relationships/hdphoto" Target="../media/hdphoto1.wdp"/></Relationships>
</file>

<file path=ppt/slides/_rels/slide130.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image" Target="../media/image340.png"/><Relationship Id="rId1" Type="http://schemas.openxmlformats.org/officeDocument/2006/relationships/slideLayout" Target="../slideLayouts/slideLayout7.xml"/><Relationship Id="rId4" Type="http://schemas.openxmlformats.org/officeDocument/2006/relationships/image" Target="../media/image342.png"/></Relationships>
</file>

<file path=ppt/slides/_rels/slide131.xml.rels><?xml version="1.0" encoding="UTF-8" standalone="yes"?>
<Relationships xmlns="http://schemas.openxmlformats.org/package/2006/relationships"><Relationship Id="rId3" Type="http://schemas.openxmlformats.org/officeDocument/2006/relationships/image" Target="../media/image344.jpeg"/><Relationship Id="rId2" Type="http://schemas.openxmlformats.org/officeDocument/2006/relationships/image" Target="../media/image343.jpeg"/><Relationship Id="rId1" Type="http://schemas.openxmlformats.org/officeDocument/2006/relationships/slideLayout" Target="../slideLayouts/slideLayout7.xml"/><Relationship Id="rId5" Type="http://schemas.openxmlformats.org/officeDocument/2006/relationships/image" Target="../media/image346.jpeg"/><Relationship Id="rId4" Type="http://schemas.openxmlformats.org/officeDocument/2006/relationships/image" Target="../media/image345.jpeg"/></Relationships>
</file>

<file path=ppt/slides/_rels/slide132.xml.rels><?xml version="1.0" encoding="UTF-8" standalone="yes"?>
<Relationships xmlns="http://schemas.openxmlformats.org/package/2006/relationships"><Relationship Id="rId3" Type="http://schemas.openxmlformats.org/officeDocument/2006/relationships/image" Target="../media/image348.png"/><Relationship Id="rId2" Type="http://schemas.openxmlformats.org/officeDocument/2006/relationships/image" Target="../media/image347.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349.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351.png"/><Relationship Id="rId2" Type="http://schemas.openxmlformats.org/officeDocument/2006/relationships/image" Target="../media/image350.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image" Target="../media/image352.png"/><Relationship Id="rId1" Type="http://schemas.openxmlformats.org/officeDocument/2006/relationships/slideLayout" Target="../slideLayouts/slideLayout7.xml"/><Relationship Id="rId4" Type="http://schemas.openxmlformats.org/officeDocument/2006/relationships/image" Target="../media/image354.png"/></Relationships>
</file>

<file path=ppt/slides/_rels/slide136.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55.png"/><Relationship Id="rId1" Type="http://schemas.openxmlformats.org/officeDocument/2006/relationships/slideLayout" Target="../slideLayouts/slideLayout7.xml"/><Relationship Id="rId5" Type="http://schemas.openxmlformats.org/officeDocument/2006/relationships/image" Target="../media/image358.png"/><Relationship Id="rId4" Type="http://schemas.openxmlformats.org/officeDocument/2006/relationships/image" Target="../media/image357.png"/></Relationships>
</file>

<file path=ppt/slides/_rels/slide137.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361.jpeg"/><Relationship Id="rId2" Type="http://schemas.openxmlformats.org/officeDocument/2006/relationships/image" Target="../media/image36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jpeg"/></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9.jpeg"/></Relationships>
</file>

<file path=ppt/slides/_rels/slide2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5" Type="http://schemas.openxmlformats.org/officeDocument/2006/relationships/image" Target="../media/image90.jpeg"/><Relationship Id="rId4" Type="http://schemas.openxmlformats.org/officeDocument/2006/relationships/image" Target="../media/image89.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7.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3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7.xml"/><Relationship Id="rId5" Type="http://schemas.openxmlformats.org/officeDocument/2006/relationships/image" Target="../media/image99.png"/><Relationship Id="rId4" Type="http://schemas.openxmlformats.org/officeDocument/2006/relationships/image" Target="../media/image98.jpeg"/></Relationships>
</file>

<file path=ppt/slides/_rels/slide3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35.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1.jpeg"/><Relationship Id="rId2"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png"/></Relationships>
</file>

<file path=ppt/slides/_rels/slide3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3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21.jpeg"/><Relationship Id="rId4" Type="http://schemas.openxmlformats.org/officeDocument/2006/relationships/image" Target="../media/image120.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4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34.jpeg"/><Relationship Id="rId4" Type="http://schemas.openxmlformats.org/officeDocument/2006/relationships/image" Target="../media/image133.png"/></Relationships>
</file>

<file path=ppt/slides/_rels/slide4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jpeg"/></Relationships>
</file>

<file path=ppt/slides/_rels/slide47.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 Id="rId4" Type="http://schemas.openxmlformats.org/officeDocument/2006/relationships/image" Target="../media/image143.png"/></Relationships>
</file>

<file path=ppt/slides/_rels/slide49.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4" Type="http://schemas.openxmlformats.org/officeDocument/2006/relationships/image" Target="../media/image14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7.xml"/><Relationship Id="rId5" Type="http://schemas.openxmlformats.org/officeDocument/2006/relationships/image" Target="../media/image152.png"/><Relationship Id="rId4" Type="http://schemas.openxmlformats.org/officeDocument/2006/relationships/image" Target="../media/image151.png"/></Relationships>
</file>

<file path=ppt/slides/_rels/slide5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png"/></Relationships>
</file>

<file path=ppt/slides/_rels/slide5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7.xml"/><Relationship Id="rId4" Type="http://schemas.openxmlformats.org/officeDocument/2006/relationships/image" Target="../media/image163.png"/></Relationships>
</file>

<file path=ppt/slides/_rels/slide5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7.xml"/><Relationship Id="rId4" Type="http://schemas.openxmlformats.org/officeDocument/2006/relationships/image" Target="../media/image170.png"/></Relationships>
</file>

<file path=ppt/slides/_rels/slide5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 Id="rId4" Type="http://schemas.openxmlformats.org/officeDocument/2006/relationships/image" Target="../media/image181.png"/></Relationships>
</file>

<file path=ppt/slides/_rels/slide6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7.xml"/><Relationship Id="rId5" Type="http://schemas.openxmlformats.org/officeDocument/2006/relationships/image" Target="../media/image185.png"/><Relationship Id="rId4" Type="http://schemas.openxmlformats.org/officeDocument/2006/relationships/image" Target="../media/image184.png"/></Relationships>
</file>

<file path=ppt/slides/_rels/slide65.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image" Target="../media/image186.png"/><Relationship Id="rId1" Type="http://schemas.openxmlformats.org/officeDocument/2006/relationships/slideLayout" Target="../slideLayouts/slideLayout7.xml"/><Relationship Id="rId4" Type="http://schemas.openxmlformats.org/officeDocument/2006/relationships/image" Target="../media/image188.png"/></Relationships>
</file>

<file path=ppt/slides/_rels/slide66.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92.png"/><Relationship Id="rId5" Type="http://schemas.openxmlformats.org/officeDocument/2006/relationships/image" Target="../media/image191.jpeg"/><Relationship Id="rId4" Type="http://schemas.openxmlformats.org/officeDocument/2006/relationships/image" Target="../media/image190.png"/></Relationships>
</file>

<file path=ppt/slides/_rels/slide67.xml.rels><?xml version="1.0" encoding="UTF-8" standalone="yes"?>
<Relationships xmlns="http://schemas.openxmlformats.org/package/2006/relationships"><Relationship Id="rId3" Type="http://schemas.openxmlformats.org/officeDocument/2006/relationships/image" Target="../media/image194.jpeg"/><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png"/><Relationship Id="rId1" Type="http://schemas.openxmlformats.org/officeDocument/2006/relationships/slideLayout" Target="../slideLayouts/slideLayout7.xml"/><Relationship Id="rId4" Type="http://schemas.openxmlformats.org/officeDocument/2006/relationships/image" Target="../media/image199.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image" Target="../media/image20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7.xml"/><Relationship Id="rId4" Type="http://schemas.openxmlformats.org/officeDocument/2006/relationships/image" Target="../media/image208.png"/></Relationships>
</file>

<file path=ppt/slides/_rels/slide75.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09.jpeg"/><Relationship Id="rId1" Type="http://schemas.openxmlformats.org/officeDocument/2006/relationships/slideLayout" Target="../slideLayouts/slideLayout7.xml"/><Relationship Id="rId4" Type="http://schemas.openxmlformats.org/officeDocument/2006/relationships/image" Target="../media/image211.jpeg"/></Relationships>
</file>

<file path=ppt/slides/_rels/slide76.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7.xml"/><Relationship Id="rId4" Type="http://schemas.openxmlformats.org/officeDocument/2006/relationships/image" Target="../media/image214.png"/></Relationships>
</file>

<file path=ppt/slides/_rels/slide7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19.png"/><Relationship Id="rId1" Type="http://schemas.openxmlformats.org/officeDocument/2006/relationships/slideLayout" Target="../slideLayouts/slideLayout7.xml"/><Relationship Id="rId5" Type="http://schemas.openxmlformats.org/officeDocument/2006/relationships/image" Target="../media/image222.png"/><Relationship Id="rId4" Type="http://schemas.openxmlformats.org/officeDocument/2006/relationships/image" Target="../media/image221.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33.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7.xml"/><Relationship Id="rId4" Type="http://schemas.openxmlformats.org/officeDocument/2006/relationships/image" Target="../media/image239.png"/></Relationships>
</file>

<file path=ppt/slides/_rels/slide89.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90.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246.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53.jpeg"/><Relationship Id="rId2" Type="http://schemas.openxmlformats.org/officeDocument/2006/relationships/image" Target="../media/image252.jpeg"/><Relationship Id="rId1" Type="http://schemas.openxmlformats.org/officeDocument/2006/relationships/slideLayout" Target="../slideLayouts/slideLayout7.xml"/><Relationship Id="rId5" Type="http://schemas.openxmlformats.org/officeDocument/2006/relationships/image" Target="../media/image255.png"/><Relationship Id="rId4" Type="http://schemas.openxmlformats.org/officeDocument/2006/relationships/image" Target="../media/image254.jpeg"/></Relationships>
</file>

<file path=ppt/slides/_rels/slide98.xml.rels><?xml version="1.0" encoding="UTF-8" standalone="yes"?>
<Relationships xmlns="http://schemas.openxmlformats.org/package/2006/relationships"><Relationship Id="rId3" Type="http://schemas.openxmlformats.org/officeDocument/2006/relationships/image" Target="../media/image257.jpeg"/><Relationship Id="rId2" Type="http://schemas.openxmlformats.org/officeDocument/2006/relationships/image" Target="../media/image256.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image" Target="../media/image25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65869"/>
            <a:ext cx="7772400" cy="754489"/>
          </a:xfrm>
        </p:spPr>
        <p:txBody>
          <a:bodyPr>
            <a:normAutofit/>
          </a:bodyPr>
          <a:lstStyle/>
          <a:p>
            <a:r>
              <a:rPr lang="en-US" sz="1200" b="1" dirty="0">
                <a:latin typeface="Times New Roman"/>
                <a:cs typeface="Times New Roman"/>
              </a:rPr>
              <a:t>THE RISE OF THE FLYING BOATS</a:t>
            </a:r>
          </a:p>
        </p:txBody>
      </p:sp>
      <p:sp>
        <p:nvSpPr>
          <p:cNvPr id="3" name="Subtitle 2"/>
          <p:cNvSpPr>
            <a:spLocks noGrp="1"/>
          </p:cNvSpPr>
          <p:nvPr>
            <p:ph type="subTitle" idx="1"/>
          </p:nvPr>
        </p:nvSpPr>
        <p:spPr>
          <a:xfrm>
            <a:off x="1371600" y="1911375"/>
            <a:ext cx="6400800" cy="3727425"/>
          </a:xfrm>
        </p:spPr>
        <p:txBody>
          <a:bodyPr>
            <a:normAutofit/>
          </a:bodyPr>
          <a:lstStyle/>
          <a:p>
            <a:pPr algn="l"/>
            <a:r>
              <a:rPr lang="en-US" sz="1200" dirty="0">
                <a:solidFill>
                  <a:schemeClr val="tx1"/>
                </a:solidFill>
                <a:latin typeface="Times New Roman"/>
                <a:cs typeface="Times New Roman"/>
              </a:rPr>
              <a:t>This talk covers the introduction and use of the Short Bros flying boats in particular focusing on the route through Africa.</a:t>
            </a:r>
          </a:p>
          <a:p>
            <a:pPr algn="l"/>
            <a:endParaRPr lang="en-US" sz="1200" dirty="0">
              <a:solidFill>
                <a:schemeClr val="tx1"/>
              </a:solidFill>
              <a:latin typeface="Times New Roman"/>
              <a:cs typeface="Times New Roman"/>
            </a:endParaRPr>
          </a:p>
          <a:p>
            <a:pPr algn="l"/>
            <a:endParaRPr lang="en-US" sz="1200" dirty="0">
              <a:solidFill>
                <a:schemeClr val="tx1"/>
              </a:solidFill>
              <a:latin typeface="Times New Roman"/>
              <a:cs typeface="Times New Roman"/>
            </a:endParaRPr>
          </a:p>
          <a:p>
            <a:pPr algn="l"/>
            <a:r>
              <a:rPr lang="en-US" sz="1200" dirty="0">
                <a:solidFill>
                  <a:schemeClr val="tx1"/>
                </a:solidFill>
                <a:latin typeface="Times New Roman"/>
                <a:cs typeface="Times New Roman"/>
              </a:rPr>
              <a:t>1925-31 	Alan Cobham</a:t>
            </a:r>
          </a:p>
          <a:p>
            <a:pPr algn="l"/>
            <a:r>
              <a:rPr lang="en-US" sz="1200" dirty="0">
                <a:solidFill>
                  <a:schemeClr val="tx1"/>
                </a:solidFill>
                <a:latin typeface="Times New Roman"/>
                <a:cs typeface="Times New Roman"/>
              </a:rPr>
              <a:t>1931-36 	Setting the Scene – Mail Contracts</a:t>
            </a:r>
          </a:p>
          <a:p>
            <a:pPr algn="l"/>
            <a:r>
              <a:rPr lang="en-US" sz="1200" dirty="0">
                <a:solidFill>
                  <a:schemeClr val="tx1"/>
                </a:solidFill>
                <a:latin typeface="Times New Roman"/>
                <a:cs typeface="Times New Roman"/>
              </a:rPr>
              <a:t>1937-39 	Empire Airmail Scheme</a:t>
            </a:r>
          </a:p>
          <a:p>
            <a:pPr algn="l"/>
            <a:r>
              <a:rPr lang="en-US" sz="1200" dirty="0">
                <a:solidFill>
                  <a:schemeClr val="tx1"/>
                </a:solidFill>
                <a:latin typeface="Times New Roman"/>
                <a:cs typeface="Times New Roman"/>
              </a:rPr>
              <a:t>1939-45 	War Time Services</a:t>
            </a:r>
          </a:p>
          <a:p>
            <a:pPr algn="l"/>
            <a:r>
              <a:rPr lang="en-US" sz="1200" dirty="0">
                <a:solidFill>
                  <a:schemeClr val="tx1"/>
                </a:solidFill>
                <a:latin typeface="Times New Roman"/>
                <a:cs typeface="Times New Roman"/>
              </a:rPr>
              <a:t>1945-50 	Post War Services</a:t>
            </a:r>
          </a:p>
        </p:txBody>
      </p:sp>
      <p:sp>
        <p:nvSpPr>
          <p:cNvPr id="4" name="TextBox 3">
            <a:extLst>
              <a:ext uri="{FF2B5EF4-FFF2-40B4-BE49-F238E27FC236}">
                <a16:creationId xmlns:a16="http://schemas.microsoft.com/office/drawing/2014/main" id="{43A7D321-A77A-4430-B5B1-1D97F217D524}"/>
              </a:ext>
            </a:extLst>
          </p:cNvPr>
          <p:cNvSpPr txBox="1"/>
          <p:nvPr/>
        </p:nvSpPr>
        <p:spPr>
          <a:xfrm>
            <a:off x="1371600" y="4424855"/>
            <a:ext cx="6553200"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Maps and Aircraft Movements from Peter Wingent African Route 1931-39 and Proud Sudan Airmails and Intercontinental Airmails – Africa.</a:t>
            </a:r>
          </a:p>
        </p:txBody>
      </p:sp>
    </p:spTree>
    <p:extLst>
      <p:ext uri="{BB962C8B-B14F-4D97-AF65-F5344CB8AC3E}">
        <p14:creationId xmlns:p14="http://schemas.microsoft.com/office/powerpoint/2010/main" val="3893263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1C5B3F-84FC-39BA-91BC-49C0A7ED41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213" y="3805122"/>
            <a:ext cx="3581400" cy="2905733"/>
          </a:xfrm>
          <a:prstGeom prst="rect">
            <a:avLst/>
          </a:prstGeom>
        </p:spPr>
      </p:pic>
      <p:pic>
        <p:nvPicPr>
          <p:cNvPr id="4" name="Picture 3">
            <a:extLst>
              <a:ext uri="{FF2B5EF4-FFF2-40B4-BE49-F238E27FC236}">
                <a16:creationId xmlns:a16="http://schemas.microsoft.com/office/drawing/2014/main" id="{8F37651C-5A0B-9840-00EB-C4E8C87554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4213" y="515412"/>
            <a:ext cx="3663745" cy="2913588"/>
          </a:xfrm>
          <a:prstGeom prst="rect">
            <a:avLst/>
          </a:prstGeom>
        </p:spPr>
      </p:pic>
      <p:sp>
        <p:nvSpPr>
          <p:cNvPr id="6" name="TextBox 5">
            <a:extLst>
              <a:ext uri="{FF2B5EF4-FFF2-40B4-BE49-F238E27FC236}">
                <a16:creationId xmlns:a16="http://schemas.microsoft.com/office/drawing/2014/main" id="{B4FD05D7-3A94-18FC-038B-EBDFE97EC840}"/>
              </a:ext>
            </a:extLst>
          </p:cNvPr>
          <p:cNvSpPr txBox="1"/>
          <p:nvPr/>
        </p:nvSpPr>
        <p:spPr>
          <a:xfrm>
            <a:off x="423041" y="147145"/>
            <a:ext cx="514744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Service AS 41 – Experimental Extension to Capetown 9 December 1931</a:t>
            </a:r>
          </a:p>
        </p:txBody>
      </p:sp>
      <p:pic>
        <p:nvPicPr>
          <p:cNvPr id="7" name="Picture 6">
            <a:extLst>
              <a:ext uri="{FF2B5EF4-FFF2-40B4-BE49-F238E27FC236}">
                <a16:creationId xmlns:a16="http://schemas.microsoft.com/office/drawing/2014/main" id="{DF0B60CD-45D9-8A51-5E05-04EA9EBF21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39561" y="909035"/>
            <a:ext cx="2636193" cy="1991113"/>
          </a:xfrm>
          <a:prstGeom prst="rect">
            <a:avLst/>
          </a:prstGeom>
        </p:spPr>
      </p:pic>
      <p:sp>
        <p:nvSpPr>
          <p:cNvPr id="8" name="TextBox 7">
            <a:extLst>
              <a:ext uri="{FF2B5EF4-FFF2-40B4-BE49-F238E27FC236}">
                <a16:creationId xmlns:a16="http://schemas.microsoft.com/office/drawing/2014/main" id="{5F83302C-D376-9935-BF18-34B53E9DA632}"/>
              </a:ext>
            </a:extLst>
          </p:cNvPr>
          <p:cNvSpPr txBox="1"/>
          <p:nvPr/>
        </p:nvSpPr>
        <p:spPr>
          <a:xfrm>
            <a:off x="5318234" y="4255109"/>
            <a:ext cx="3205655"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Covers Carried from Khartoum to Juba internal to Sudan.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Airmail rates within Sudan and to Egypt  were 20mm per 15 grammes</a:t>
            </a:r>
          </a:p>
        </p:txBody>
      </p:sp>
      <p:sp>
        <p:nvSpPr>
          <p:cNvPr id="9" name="TextBox 8">
            <a:extLst>
              <a:ext uri="{FF2B5EF4-FFF2-40B4-BE49-F238E27FC236}">
                <a16:creationId xmlns:a16="http://schemas.microsoft.com/office/drawing/2014/main" id="{3622B686-CB62-23EF-B6A4-5CCCD5D68DEB}"/>
              </a:ext>
            </a:extLst>
          </p:cNvPr>
          <p:cNvSpPr txBox="1"/>
          <p:nvPr/>
        </p:nvSpPr>
        <p:spPr>
          <a:xfrm>
            <a:off x="5223641" y="3385040"/>
            <a:ext cx="2816773"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schedule through Sudan (</a:t>
            </a:r>
            <a:r>
              <a:rPr lang="en-US" sz="1200" dirty="0" err="1">
                <a:latin typeface="Times New Roman" panose="02020603050405020304" pitchFamily="18" charset="0"/>
                <a:cs typeface="Times New Roman" panose="02020603050405020304" pitchFamily="18" charset="0"/>
              </a:rPr>
              <a:t>Wingent</a:t>
            </a:r>
            <a:r>
              <a:rPr lang="en-US" sz="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527548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81312" y="1004914"/>
            <a:ext cx="6813111" cy="4077303"/>
          </a:xfrm>
          <a:prstGeom prst="rect">
            <a:avLst/>
          </a:prstGeom>
        </p:spPr>
      </p:pic>
      <p:sp>
        <p:nvSpPr>
          <p:cNvPr id="3" name="TextBox 2"/>
          <p:cNvSpPr txBox="1"/>
          <p:nvPr/>
        </p:nvSpPr>
        <p:spPr>
          <a:xfrm>
            <a:off x="465216" y="414970"/>
            <a:ext cx="6538164" cy="276999"/>
          </a:xfrm>
          <a:prstGeom prst="rect">
            <a:avLst/>
          </a:prstGeom>
          <a:noFill/>
        </p:spPr>
        <p:txBody>
          <a:bodyPr wrap="square" rtlCol="0">
            <a:spAutoFit/>
          </a:bodyPr>
          <a:lstStyle/>
          <a:p>
            <a:r>
              <a:rPr lang="en-US" sz="1200" b="1" dirty="0">
                <a:latin typeface="Times New Roman"/>
                <a:cs typeface="Times New Roman"/>
              </a:rPr>
              <a:t>FAM 14 </a:t>
            </a:r>
            <a:r>
              <a:rPr lang="mr-IN" sz="1200" b="1" dirty="0">
                <a:latin typeface="Times New Roman"/>
                <a:cs typeface="Times New Roman"/>
              </a:rPr>
              <a:t>–</a:t>
            </a:r>
            <a:r>
              <a:rPr lang="en-US" sz="1200" b="1" dirty="0">
                <a:latin typeface="Times New Roman"/>
                <a:cs typeface="Times New Roman"/>
              </a:rPr>
              <a:t> Hong Kong </a:t>
            </a:r>
            <a:r>
              <a:rPr lang="mr-IN" sz="1200" b="1" dirty="0">
                <a:latin typeface="Times New Roman"/>
                <a:cs typeface="Times New Roman"/>
              </a:rPr>
              <a:t>–</a:t>
            </a:r>
            <a:r>
              <a:rPr lang="en-US" sz="1200" b="1" dirty="0">
                <a:latin typeface="Times New Roman"/>
                <a:cs typeface="Times New Roman"/>
              </a:rPr>
              <a:t> San Francisco</a:t>
            </a:r>
          </a:p>
        </p:txBody>
      </p:sp>
      <p:sp>
        <p:nvSpPr>
          <p:cNvPr id="4" name="TextBox 3"/>
          <p:cNvSpPr txBox="1"/>
          <p:nvPr/>
        </p:nvSpPr>
        <p:spPr>
          <a:xfrm>
            <a:off x="2263210" y="5734124"/>
            <a:ext cx="5393986" cy="276999"/>
          </a:xfrm>
          <a:prstGeom prst="rect">
            <a:avLst/>
          </a:prstGeom>
          <a:noFill/>
        </p:spPr>
        <p:txBody>
          <a:bodyPr wrap="square" rtlCol="0">
            <a:spAutoFit/>
          </a:bodyPr>
          <a:lstStyle/>
          <a:p>
            <a:r>
              <a:rPr lang="en-US" sz="1200" dirty="0">
                <a:latin typeface="Times New Roman"/>
                <a:cs typeface="Times New Roman"/>
              </a:rPr>
              <a:t>Introduced to connect to Imperial Airways Services and China</a:t>
            </a:r>
          </a:p>
        </p:txBody>
      </p:sp>
    </p:spTree>
    <p:extLst>
      <p:ext uri="{BB962C8B-B14F-4D97-AF65-F5344CB8AC3E}">
        <p14:creationId xmlns:p14="http://schemas.microsoft.com/office/powerpoint/2010/main" val="2903006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2ECC1D-9073-36E5-663E-57AC2B9997CB}"/>
              </a:ext>
            </a:extLst>
          </p:cNvPr>
          <p:cNvSpPr txBox="1"/>
          <p:nvPr/>
        </p:nvSpPr>
        <p:spPr>
          <a:xfrm>
            <a:off x="252248" y="315310"/>
            <a:ext cx="604344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Under Fire!!</a:t>
            </a:r>
          </a:p>
        </p:txBody>
      </p:sp>
      <p:pic>
        <p:nvPicPr>
          <p:cNvPr id="3" name="Picture 2">
            <a:extLst>
              <a:ext uri="{FF2B5EF4-FFF2-40B4-BE49-F238E27FC236}">
                <a16:creationId xmlns:a16="http://schemas.microsoft.com/office/drawing/2014/main" id="{CC12E2C5-69B6-8806-50C7-833BC4CD9E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2248" y="883045"/>
            <a:ext cx="4558862" cy="2868175"/>
          </a:xfrm>
          <a:prstGeom prst="rect">
            <a:avLst/>
          </a:prstGeom>
        </p:spPr>
      </p:pic>
      <p:pic>
        <p:nvPicPr>
          <p:cNvPr id="4" name="Picture 3">
            <a:extLst>
              <a:ext uri="{FF2B5EF4-FFF2-40B4-BE49-F238E27FC236}">
                <a16:creationId xmlns:a16="http://schemas.microsoft.com/office/drawing/2014/main" id="{997479C4-834D-6997-C73A-0542CAB44E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08113" y="1777553"/>
            <a:ext cx="901262" cy="1038491"/>
          </a:xfrm>
          <a:prstGeom prst="rect">
            <a:avLst/>
          </a:prstGeom>
        </p:spPr>
      </p:pic>
      <p:pic>
        <p:nvPicPr>
          <p:cNvPr id="5" name="Picture 4">
            <a:extLst>
              <a:ext uri="{FF2B5EF4-FFF2-40B4-BE49-F238E27FC236}">
                <a16:creationId xmlns:a16="http://schemas.microsoft.com/office/drawing/2014/main" id="{D1329645-1FDD-B32B-87F7-98FEDDC5D7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09375" y="163639"/>
            <a:ext cx="3316383" cy="3878317"/>
          </a:xfrm>
          <a:prstGeom prst="rect">
            <a:avLst/>
          </a:prstGeom>
        </p:spPr>
      </p:pic>
      <p:sp>
        <p:nvSpPr>
          <p:cNvPr id="6" name="TextBox 5">
            <a:extLst>
              <a:ext uri="{FF2B5EF4-FFF2-40B4-BE49-F238E27FC236}">
                <a16:creationId xmlns:a16="http://schemas.microsoft.com/office/drawing/2014/main" id="{BF6C8AB6-F9DE-2E08-CC4C-B2DCEF85443F}"/>
              </a:ext>
            </a:extLst>
          </p:cNvPr>
          <p:cNvSpPr txBox="1"/>
          <p:nvPr/>
        </p:nvSpPr>
        <p:spPr>
          <a:xfrm>
            <a:off x="3352800" y="4041956"/>
            <a:ext cx="5465379"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 dated 15 February 1938 from Assoc Newspapers, Sydney.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IW628 Brisbane 17 February arriving Bangkok 22 February.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BH 11 Bangkok 26 February for Hong Kong on 28 February to connect with Pan Am flight FAM 14 to San Francisco USA.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Daedalus was south of Hong Kong when she was fired upon by a Japanese fighter aircraft mistaking her for a Chinese aircraft.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incident led to future flights being diverted and probably instigated large union flags being painted on the fuselage and the top of the wings.  Rate 4/8 per ½ oz.</a:t>
            </a:r>
          </a:p>
        </p:txBody>
      </p:sp>
      <p:pic>
        <p:nvPicPr>
          <p:cNvPr id="7" name="Picture 6">
            <a:extLst>
              <a:ext uri="{FF2B5EF4-FFF2-40B4-BE49-F238E27FC236}">
                <a16:creationId xmlns:a16="http://schemas.microsoft.com/office/drawing/2014/main" id="{0203D54B-CF09-DD23-BDC8-E0CB451C27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2248" y="3871031"/>
            <a:ext cx="2798380" cy="2103924"/>
          </a:xfrm>
          <a:prstGeom prst="rect">
            <a:avLst/>
          </a:prstGeom>
        </p:spPr>
      </p:pic>
      <p:sp>
        <p:nvSpPr>
          <p:cNvPr id="8" name="TextBox 7">
            <a:extLst>
              <a:ext uri="{FF2B5EF4-FFF2-40B4-BE49-F238E27FC236}">
                <a16:creationId xmlns:a16="http://schemas.microsoft.com/office/drawing/2014/main" id="{9D72BB3E-04BE-8B91-FE31-F90AE0915553}"/>
              </a:ext>
            </a:extLst>
          </p:cNvPr>
          <p:cNvSpPr txBox="1"/>
          <p:nvPr/>
        </p:nvSpPr>
        <p:spPr>
          <a:xfrm>
            <a:off x="567559" y="6094766"/>
            <a:ext cx="2301765"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Photo courtesy of  Duncan Crewe</a:t>
            </a:r>
          </a:p>
        </p:txBody>
      </p:sp>
    </p:spTree>
    <p:extLst>
      <p:ext uri="{BB962C8B-B14F-4D97-AF65-F5344CB8AC3E}">
        <p14:creationId xmlns:p14="http://schemas.microsoft.com/office/powerpoint/2010/main" val="9741458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18788" y="289221"/>
            <a:ext cx="5925211" cy="6367581"/>
          </a:xfrm>
          <a:prstGeom prst="rect">
            <a:avLst/>
          </a:prstGeom>
        </p:spPr>
      </p:pic>
      <p:pic>
        <p:nvPicPr>
          <p:cNvPr id="3" name="Picture 2"/>
          <p:cNvPicPr>
            <a:picLocks noChangeAspect="1"/>
          </p:cNvPicPr>
          <p:nvPr/>
        </p:nvPicPr>
        <p:blipFill>
          <a:blip r:embed="rId3"/>
          <a:stretch>
            <a:fillRect/>
          </a:stretch>
        </p:blipFill>
        <p:spPr>
          <a:xfrm>
            <a:off x="80818" y="2718984"/>
            <a:ext cx="3797165" cy="2209260"/>
          </a:xfrm>
          <a:prstGeom prst="rect">
            <a:avLst/>
          </a:prstGeom>
        </p:spPr>
      </p:pic>
      <p:sp>
        <p:nvSpPr>
          <p:cNvPr id="4" name="TextBox 3"/>
          <p:cNvSpPr txBox="1"/>
          <p:nvPr/>
        </p:nvSpPr>
        <p:spPr>
          <a:xfrm>
            <a:off x="238894" y="502993"/>
            <a:ext cx="2803867" cy="276999"/>
          </a:xfrm>
          <a:prstGeom prst="rect">
            <a:avLst/>
          </a:prstGeom>
          <a:noFill/>
        </p:spPr>
        <p:txBody>
          <a:bodyPr wrap="square" rtlCol="0">
            <a:spAutoFit/>
          </a:bodyPr>
          <a:lstStyle/>
          <a:p>
            <a:r>
              <a:rPr lang="en-US" sz="1200" b="1" dirty="0">
                <a:latin typeface="Times New Roman"/>
                <a:cs typeface="Times New Roman"/>
              </a:rPr>
              <a:t>FAM 18 </a:t>
            </a:r>
            <a:r>
              <a:rPr lang="mr-IN" sz="1200" b="1" dirty="0">
                <a:latin typeface="Times New Roman"/>
                <a:cs typeface="Times New Roman"/>
              </a:rPr>
              <a:t>–</a:t>
            </a:r>
            <a:r>
              <a:rPr lang="en-US" sz="1200" b="1" dirty="0">
                <a:latin typeface="Times New Roman"/>
                <a:cs typeface="Times New Roman"/>
              </a:rPr>
              <a:t> Transatlantic Mail</a:t>
            </a:r>
          </a:p>
        </p:txBody>
      </p:sp>
      <p:sp>
        <p:nvSpPr>
          <p:cNvPr id="5" name="TextBox 4"/>
          <p:cNvSpPr txBox="1"/>
          <p:nvPr/>
        </p:nvSpPr>
        <p:spPr>
          <a:xfrm>
            <a:off x="238894" y="779992"/>
            <a:ext cx="2979894" cy="1938992"/>
          </a:xfrm>
          <a:prstGeom prst="rect">
            <a:avLst/>
          </a:prstGeom>
          <a:noFill/>
        </p:spPr>
        <p:txBody>
          <a:bodyPr wrap="square" rtlCol="0">
            <a:spAutoFit/>
          </a:bodyPr>
          <a:lstStyle/>
          <a:p>
            <a:r>
              <a:rPr lang="en-US" sz="1200" dirty="0">
                <a:latin typeface="Times New Roman"/>
                <a:cs typeface="Times New Roman"/>
              </a:rPr>
              <a:t>The US PO announced on 10 May 1939 a new service from 20 May 1939 from New York to Marseilles via the Azores and Lisbon as an alternative to via Hong Kong.</a:t>
            </a:r>
          </a:p>
          <a:p>
            <a:endParaRPr lang="en-US" sz="1200" dirty="0">
              <a:latin typeface="Times New Roman"/>
              <a:cs typeface="Times New Roman"/>
            </a:endParaRPr>
          </a:p>
          <a:p>
            <a:r>
              <a:rPr lang="en-US" sz="1200" dirty="0">
                <a:latin typeface="Times New Roman"/>
                <a:cs typeface="Times New Roman"/>
              </a:rPr>
              <a:t>Cover </a:t>
            </a:r>
            <a:r>
              <a:rPr lang="en-US" sz="1200" dirty="0" err="1">
                <a:latin typeface="Times New Roman"/>
                <a:cs typeface="Times New Roman"/>
              </a:rPr>
              <a:t>backstamped</a:t>
            </a:r>
            <a:r>
              <a:rPr lang="en-US" sz="1200" dirty="0">
                <a:latin typeface="Times New Roman"/>
                <a:cs typeface="Times New Roman"/>
              </a:rPr>
              <a:t> Marseilles 22 May was transferred to Air France to Croydon then Imperial Airways possibly SE130 that left Southampton on the 25 May arriving Sydney 3 June 1939. </a:t>
            </a:r>
          </a:p>
        </p:txBody>
      </p:sp>
      <p:pic>
        <p:nvPicPr>
          <p:cNvPr id="6" name="Picture 5" descr="Scan 902.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930246" y="4465667"/>
            <a:ext cx="1755523" cy="2821560"/>
          </a:xfrm>
          <a:prstGeom prst="rect">
            <a:avLst/>
          </a:prstGeom>
        </p:spPr>
      </p:pic>
    </p:spTree>
    <p:extLst>
      <p:ext uri="{BB962C8B-B14F-4D97-AF65-F5344CB8AC3E}">
        <p14:creationId xmlns:p14="http://schemas.microsoft.com/office/powerpoint/2010/main" val="19292351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922" y="490419"/>
            <a:ext cx="6953086" cy="276999"/>
          </a:xfrm>
          <a:prstGeom prst="rect">
            <a:avLst/>
          </a:prstGeom>
          <a:noFill/>
        </p:spPr>
        <p:txBody>
          <a:bodyPr wrap="square" rtlCol="0">
            <a:spAutoFit/>
          </a:bodyPr>
          <a:lstStyle/>
          <a:p>
            <a:r>
              <a:rPr lang="en-US" sz="1200" b="1" dirty="0">
                <a:latin typeface="Times New Roman"/>
                <a:cs typeface="Times New Roman"/>
              </a:rPr>
              <a:t>Via Australia, Hong Kong, USA and Lisbon 20 June 1940 </a:t>
            </a:r>
            <a:r>
              <a:rPr lang="mr-IN" sz="1200" b="1" dirty="0">
                <a:latin typeface="Times New Roman"/>
                <a:cs typeface="Times New Roman"/>
              </a:rPr>
              <a:t>–</a:t>
            </a:r>
            <a:r>
              <a:rPr lang="en-US" sz="1200" b="1" dirty="0">
                <a:latin typeface="Times New Roman"/>
                <a:cs typeface="Times New Roman"/>
              </a:rPr>
              <a:t> 19 July 1940</a:t>
            </a:r>
          </a:p>
        </p:txBody>
      </p:sp>
      <p:pic>
        <p:nvPicPr>
          <p:cNvPr id="3" name="Picture 2"/>
          <p:cNvPicPr>
            <a:picLocks noChangeAspect="1"/>
          </p:cNvPicPr>
          <p:nvPr/>
        </p:nvPicPr>
        <p:blipFill>
          <a:blip r:embed="rId2"/>
          <a:stretch>
            <a:fillRect/>
          </a:stretch>
        </p:blipFill>
        <p:spPr>
          <a:xfrm>
            <a:off x="1212884" y="872134"/>
            <a:ext cx="4269116" cy="3390736"/>
          </a:xfrm>
          <a:prstGeom prst="rect">
            <a:avLst/>
          </a:prstGeom>
        </p:spPr>
      </p:pic>
      <p:pic>
        <p:nvPicPr>
          <p:cNvPr id="4" name="Picture 3"/>
          <p:cNvPicPr>
            <a:picLocks noChangeAspect="1"/>
          </p:cNvPicPr>
          <p:nvPr/>
        </p:nvPicPr>
        <p:blipFill>
          <a:blip r:embed="rId3"/>
          <a:stretch>
            <a:fillRect/>
          </a:stretch>
        </p:blipFill>
        <p:spPr>
          <a:xfrm>
            <a:off x="6234386" y="1948482"/>
            <a:ext cx="1968500" cy="1866900"/>
          </a:xfrm>
          <a:prstGeom prst="rect">
            <a:avLst/>
          </a:prstGeom>
        </p:spPr>
      </p:pic>
      <p:sp>
        <p:nvSpPr>
          <p:cNvPr id="5" name="TextBox 4"/>
          <p:cNvSpPr txBox="1"/>
          <p:nvPr/>
        </p:nvSpPr>
        <p:spPr>
          <a:xfrm>
            <a:off x="603524" y="4476641"/>
            <a:ext cx="7599362" cy="2123658"/>
          </a:xfrm>
          <a:prstGeom prst="rect">
            <a:avLst/>
          </a:prstGeom>
          <a:noFill/>
        </p:spPr>
        <p:txBody>
          <a:bodyPr wrap="square" rtlCol="0">
            <a:spAutoFit/>
          </a:bodyPr>
          <a:lstStyle/>
          <a:p>
            <a:r>
              <a:rPr lang="en-US" sz="1200" dirty="0">
                <a:latin typeface="Times New Roman"/>
                <a:cs typeface="Times New Roman"/>
              </a:rPr>
              <a:t>The only ‘All Air’ option in this period was TEAL to Australia then BOAC to Hong Kong where mail was transferred to PAN AM FAM 14 to San Francisco, FAM 18 New York to Lisbon and finally BOAC to </a:t>
            </a:r>
            <a:r>
              <a:rPr lang="en-US" sz="1200" dirty="0" err="1">
                <a:latin typeface="Times New Roman"/>
                <a:cs typeface="Times New Roman"/>
              </a:rPr>
              <a:t>Heston</a:t>
            </a:r>
            <a:r>
              <a:rPr lang="en-US" sz="1200" dirty="0">
                <a:latin typeface="Times New Roman"/>
                <a:cs typeface="Times New Roman"/>
              </a:rPr>
              <a:t>.</a:t>
            </a:r>
          </a:p>
          <a:p>
            <a:endParaRPr lang="en-US" sz="1200" dirty="0">
              <a:latin typeface="Times New Roman"/>
              <a:cs typeface="Times New Roman"/>
            </a:endParaRPr>
          </a:p>
          <a:p>
            <a:r>
              <a:rPr lang="en-US" sz="1200" dirty="0">
                <a:latin typeface="Times New Roman"/>
                <a:cs typeface="Times New Roman"/>
              </a:rPr>
              <a:t>One of only 2 recorded covers during this period. Cancelled Wellington 2 July 1940 receiving censor marks in New Zealand and Hong Kong. Postal Rate 8/- per . oz. It would have been carried by TEAL on AW81a that left Auckland for Sydney on the 8 July in the </a:t>
            </a:r>
            <a:r>
              <a:rPr lang="en-US" sz="1200" dirty="0" err="1">
                <a:latin typeface="Times New Roman"/>
                <a:cs typeface="Times New Roman"/>
              </a:rPr>
              <a:t>Aotearoa</a:t>
            </a:r>
            <a:r>
              <a:rPr lang="en-US" sz="1200" dirty="0">
                <a:latin typeface="Times New Roman"/>
                <a:cs typeface="Times New Roman"/>
              </a:rPr>
              <a:t>.</a:t>
            </a:r>
          </a:p>
          <a:p>
            <a:endParaRPr lang="en-US" sz="1200" dirty="0">
              <a:latin typeface="Times New Roman"/>
              <a:cs typeface="Times New Roman"/>
            </a:endParaRPr>
          </a:p>
          <a:p>
            <a:r>
              <a:rPr lang="en-US" sz="1200" dirty="0">
                <a:latin typeface="Times New Roman"/>
                <a:cs typeface="Times New Roman"/>
              </a:rPr>
              <a:t>Then transferred to BOAC WS4 from Sydney  on 10 July to Bangkok arriving on the 14 July in </a:t>
            </a:r>
            <a:r>
              <a:rPr lang="en-US" sz="1200" dirty="0" err="1">
                <a:latin typeface="Times New Roman"/>
                <a:cs typeface="Times New Roman"/>
              </a:rPr>
              <a:t>Cameronian</a:t>
            </a:r>
            <a:r>
              <a:rPr lang="en-US" sz="1200" dirty="0">
                <a:latin typeface="Times New Roman"/>
                <a:cs typeface="Times New Roman"/>
              </a:rPr>
              <a:t>. The following day it was flown to Hong Kong in the </a:t>
            </a:r>
            <a:r>
              <a:rPr lang="en-US" sz="1200" dirty="0" err="1">
                <a:latin typeface="Times New Roman"/>
                <a:cs typeface="Times New Roman"/>
              </a:rPr>
              <a:t>Dardanus</a:t>
            </a:r>
            <a:r>
              <a:rPr lang="en-US" sz="1200" dirty="0">
                <a:latin typeface="Times New Roman"/>
                <a:cs typeface="Times New Roman"/>
              </a:rPr>
              <a:t> on BOAC service BH253. Back Stamp Victoria 15 July.</a:t>
            </a:r>
          </a:p>
          <a:p>
            <a:endParaRPr lang="en-US" sz="1200" dirty="0">
              <a:latin typeface="Times New Roman"/>
              <a:cs typeface="Times New Roman"/>
            </a:endParaRPr>
          </a:p>
          <a:p>
            <a:r>
              <a:rPr lang="en-US" sz="1200" dirty="0">
                <a:latin typeface="Times New Roman"/>
                <a:cs typeface="Times New Roman"/>
              </a:rPr>
              <a:t>The next weekly Pan Am flight departed on the 17 July arriving San Francisco 23 July.</a:t>
            </a:r>
          </a:p>
        </p:txBody>
      </p:sp>
    </p:spTree>
    <p:extLst>
      <p:ext uri="{BB962C8B-B14F-4D97-AF65-F5344CB8AC3E}">
        <p14:creationId xmlns:p14="http://schemas.microsoft.com/office/powerpoint/2010/main" val="15789908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75962" y="914838"/>
            <a:ext cx="5124231" cy="3362872"/>
          </a:xfrm>
          <a:prstGeom prst="rect">
            <a:avLst/>
          </a:prstGeom>
          <a:noFill/>
          <a:ln>
            <a:noFill/>
          </a:ln>
        </p:spPr>
      </p:pic>
      <p:sp>
        <p:nvSpPr>
          <p:cNvPr id="5" name="TextBox 4"/>
          <p:cNvSpPr txBox="1"/>
          <p:nvPr/>
        </p:nvSpPr>
        <p:spPr>
          <a:xfrm>
            <a:off x="1003300" y="490419"/>
            <a:ext cx="6415002" cy="276999"/>
          </a:xfrm>
          <a:prstGeom prst="rect">
            <a:avLst/>
          </a:prstGeom>
          <a:noFill/>
        </p:spPr>
        <p:txBody>
          <a:bodyPr wrap="square" rtlCol="0">
            <a:spAutoFit/>
          </a:bodyPr>
          <a:lstStyle/>
          <a:p>
            <a:r>
              <a:rPr lang="en-US" sz="1200" b="1" dirty="0">
                <a:latin typeface="Times New Roman"/>
                <a:cs typeface="Times New Roman"/>
              </a:rPr>
              <a:t>Air Services in the Pacific </a:t>
            </a:r>
            <a:r>
              <a:rPr lang="mr-IN" sz="1200" b="1" dirty="0">
                <a:latin typeface="Times New Roman"/>
                <a:cs typeface="Times New Roman"/>
              </a:rPr>
              <a:t>–</a:t>
            </a:r>
            <a:r>
              <a:rPr lang="en-US" sz="1200" b="1" dirty="0">
                <a:latin typeface="Times New Roman"/>
                <a:cs typeface="Times New Roman"/>
              </a:rPr>
              <a:t> courtesy of Laurence </a:t>
            </a:r>
            <a:r>
              <a:rPr lang="en-US" sz="1200" b="1" dirty="0" err="1">
                <a:latin typeface="Times New Roman"/>
                <a:cs typeface="Times New Roman"/>
              </a:rPr>
              <a:t>Kimpton</a:t>
            </a:r>
            <a:endParaRPr lang="en-US" sz="1200" b="1" dirty="0">
              <a:latin typeface="Times New Roman"/>
              <a:cs typeface="Times New Roman"/>
            </a:endParaRPr>
          </a:p>
        </p:txBody>
      </p:sp>
      <p:pic>
        <p:nvPicPr>
          <p:cNvPr id="2" name="Picture 1">
            <a:extLst>
              <a:ext uri="{FF2B5EF4-FFF2-40B4-BE49-F238E27FC236}">
                <a16:creationId xmlns:a16="http://schemas.microsoft.com/office/drawing/2014/main" id="{245EDCAB-C2D2-A629-CCD1-D3B8E1AA71A9}"/>
              </a:ext>
            </a:extLst>
          </p:cNvPr>
          <p:cNvPicPr>
            <a:picLocks noChangeAspect="1"/>
          </p:cNvPicPr>
          <p:nvPr/>
        </p:nvPicPr>
        <p:blipFill>
          <a:blip r:embed="rId3"/>
          <a:stretch>
            <a:fillRect/>
          </a:stretch>
        </p:blipFill>
        <p:spPr>
          <a:xfrm>
            <a:off x="1156138" y="4351732"/>
            <a:ext cx="6281837" cy="2292703"/>
          </a:xfrm>
          <a:prstGeom prst="rect">
            <a:avLst/>
          </a:prstGeom>
        </p:spPr>
      </p:pic>
    </p:spTree>
    <p:extLst>
      <p:ext uri="{BB962C8B-B14F-4D97-AF65-F5344CB8AC3E}">
        <p14:creationId xmlns:p14="http://schemas.microsoft.com/office/powerpoint/2010/main" val="279633539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040" y="377245"/>
            <a:ext cx="4686331" cy="276999"/>
          </a:xfrm>
          <a:prstGeom prst="rect">
            <a:avLst/>
          </a:prstGeom>
          <a:noFill/>
        </p:spPr>
        <p:txBody>
          <a:bodyPr wrap="square" rtlCol="0">
            <a:spAutoFit/>
          </a:bodyPr>
          <a:lstStyle/>
          <a:p>
            <a:r>
              <a:rPr lang="en-US" sz="1200" b="1" dirty="0">
                <a:latin typeface="Times New Roman"/>
                <a:cs typeface="Times New Roman"/>
              </a:rPr>
              <a:t>FAM 19 Auckland to San Francisco 20 July 1940 – December 1941 </a:t>
            </a:r>
          </a:p>
        </p:txBody>
      </p:sp>
      <p:pic>
        <p:nvPicPr>
          <p:cNvPr id="4" name="Picture 3"/>
          <p:cNvPicPr>
            <a:picLocks noChangeAspect="1"/>
          </p:cNvPicPr>
          <p:nvPr/>
        </p:nvPicPr>
        <p:blipFill>
          <a:blip r:embed="rId2"/>
          <a:stretch>
            <a:fillRect/>
          </a:stretch>
        </p:blipFill>
        <p:spPr>
          <a:xfrm>
            <a:off x="3998338" y="3529032"/>
            <a:ext cx="5145661" cy="3328968"/>
          </a:xfrm>
          <a:prstGeom prst="rect">
            <a:avLst/>
          </a:prstGeom>
        </p:spPr>
      </p:pic>
      <p:pic>
        <p:nvPicPr>
          <p:cNvPr id="3" name="Picture 2"/>
          <p:cNvPicPr>
            <a:picLocks noChangeAspect="1"/>
          </p:cNvPicPr>
          <p:nvPr/>
        </p:nvPicPr>
        <p:blipFill>
          <a:blip r:embed="rId3"/>
          <a:stretch>
            <a:fillRect/>
          </a:stretch>
        </p:blipFill>
        <p:spPr>
          <a:xfrm>
            <a:off x="0" y="888500"/>
            <a:ext cx="6148389" cy="3621072"/>
          </a:xfrm>
          <a:prstGeom prst="rect">
            <a:avLst/>
          </a:prstGeom>
        </p:spPr>
      </p:pic>
      <p:sp>
        <p:nvSpPr>
          <p:cNvPr id="5" name="TextBox 4"/>
          <p:cNvSpPr txBox="1"/>
          <p:nvPr/>
        </p:nvSpPr>
        <p:spPr>
          <a:xfrm>
            <a:off x="6387284" y="1295208"/>
            <a:ext cx="2602692" cy="461665"/>
          </a:xfrm>
          <a:prstGeom prst="rect">
            <a:avLst/>
          </a:prstGeom>
          <a:noFill/>
        </p:spPr>
        <p:txBody>
          <a:bodyPr wrap="square" rtlCol="0">
            <a:spAutoFit/>
          </a:bodyPr>
          <a:lstStyle/>
          <a:p>
            <a:r>
              <a:rPr lang="en-US" sz="1200" dirty="0">
                <a:latin typeface="Times New Roman"/>
                <a:cs typeface="Times New Roman"/>
              </a:rPr>
              <a:t>First Flight cover rate 6/3 all air to the UK. Purple cachet applied to mail.</a:t>
            </a:r>
          </a:p>
        </p:txBody>
      </p:sp>
      <p:sp>
        <p:nvSpPr>
          <p:cNvPr id="6" name="TextBox 5"/>
          <p:cNvSpPr txBox="1"/>
          <p:nvPr/>
        </p:nvSpPr>
        <p:spPr>
          <a:xfrm>
            <a:off x="163454" y="5067658"/>
            <a:ext cx="3621137" cy="461665"/>
          </a:xfrm>
          <a:prstGeom prst="rect">
            <a:avLst/>
          </a:prstGeom>
          <a:noFill/>
        </p:spPr>
        <p:txBody>
          <a:bodyPr wrap="square" rtlCol="0">
            <a:spAutoFit/>
          </a:bodyPr>
          <a:lstStyle/>
          <a:p>
            <a:r>
              <a:rPr lang="en-US" sz="1200" dirty="0">
                <a:latin typeface="Times New Roman"/>
                <a:cs typeface="Times New Roman"/>
              </a:rPr>
              <a:t>Boeing B-314A </a:t>
            </a:r>
            <a:r>
              <a:rPr lang="mr-IN" sz="1200" dirty="0">
                <a:latin typeface="Times New Roman"/>
                <a:cs typeface="Times New Roman"/>
              </a:rPr>
              <a:t>–</a:t>
            </a:r>
            <a:r>
              <a:rPr lang="en-US" sz="1200" dirty="0">
                <a:latin typeface="Times New Roman"/>
                <a:cs typeface="Times New Roman"/>
              </a:rPr>
              <a:t> Anzac Clipper used on the route June-December 1941.</a:t>
            </a:r>
          </a:p>
        </p:txBody>
      </p:sp>
    </p:spTree>
    <p:extLst>
      <p:ext uri="{BB962C8B-B14F-4D97-AF65-F5344CB8AC3E}">
        <p14:creationId xmlns:p14="http://schemas.microsoft.com/office/powerpoint/2010/main" val="32670803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4591" y="427612"/>
            <a:ext cx="5136292" cy="3035081"/>
          </a:xfrm>
          <a:prstGeom prst="rect">
            <a:avLst/>
          </a:prstGeom>
        </p:spPr>
      </p:pic>
      <p:pic>
        <p:nvPicPr>
          <p:cNvPr id="3" name="Picture 2"/>
          <p:cNvPicPr>
            <a:picLocks noChangeAspect="1"/>
          </p:cNvPicPr>
          <p:nvPr/>
        </p:nvPicPr>
        <p:blipFill>
          <a:blip r:embed="rId3"/>
          <a:stretch>
            <a:fillRect/>
          </a:stretch>
        </p:blipFill>
        <p:spPr>
          <a:xfrm>
            <a:off x="3784591" y="3467100"/>
            <a:ext cx="5136292" cy="3131027"/>
          </a:xfrm>
          <a:prstGeom prst="rect">
            <a:avLst/>
          </a:prstGeom>
        </p:spPr>
      </p:pic>
      <p:sp>
        <p:nvSpPr>
          <p:cNvPr id="4" name="TextBox 3"/>
          <p:cNvSpPr txBox="1"/>
          <p:nvPr/>
        </p:nvSpPr>
        <p:spPr>
          <a:xfrm>
            <a:off x="251468" y="427612"/>
            <a:ext cx="3344522" cy="276999"/>
          </a:xfrm>
          <a:prstGeom prst="rect">
            <a:avLst/>
          </a:prstGeom>
          <a:noFill/>
        </p:spPr>
        <p:txBody>
          <a:bodyPr wrap="square" rtlCol="0">
            <a:spAutoFit/>
          </a:bodyPr>
          <a:lstStyle/>
          <a:p>
            <a:r>
              <a:rPr lang="en-US" sz="1200" b="1" dirty="0">
                <a:latin typeface="Times New Roman"/>
                <a:cs typeface="Times New Roman"/>
              </a:rPr>
              <a:t>India </a:t>
            </a:r>
            <a:r>
              <a:rPr lang="mr-IN" sz="1200" b="1" dirty="0">
                <a:latin typeface="Times New Roman"/>
                <a:cs typeface="Times New Roman"/>
              </a:rPr>
              <a:t>–</a:t>
            </a:r>
            <a:r>
              <a:rPr lang="en-US" sz="1200" b="1" dirty="0">
                <a:latin typeface="Times New Roman"/>
                <a:cs typeface="Times New Roman"/>
              </a:rPr>
              <a:t> Auckland - USA</a:t>
            </a:r>
          </a:p>
        </p:txBody>
      </p:sp>
      <p:sp>
        <p:nvSpPr>
          <p:cNvPr id="5" name="TextBox 4"/>
          <p:cNvSpPr txBox="1"/>
          <p:nvPr/>
        </p:nvSpPr>
        <p:spPr>
          <a:xfrm>
            <a:off x="251468" y="968262"/>
            <a:ext cx="2922656" cy="3970318"/>
          </a:xfrm>
          <a:prstGeom prst="rect">
            <a:avLst/>
          </a:prstGeom>
          <a:noFill/>
        </p:spPr>
        <p:txBody>
          <a:bodyPr wrap="square" rtlCol="0">
            <a:spAutoFit/>
          </a:bodyPr>
          <a:lstStyle/>
          <a:p>
            <a:r>
              <a:rPr lang="en-US" sz="1200" dirty="0">
                <a:latin typeface="Times New Roman"/>
                <a:cs typeface="Times New Roman"/>
              </a:rPr>
              <a:t>Postcard rates were increased </a:t>
            </a:r>
            <a:r>
              <a:rPr lang="en-US" sz="1200" dirty="0" err="1">
                <a:latin typeface="Times New Roman"/>
                <a:cs typeface="Times New Roman"/>
              </a:rPr>
              <a:t>wef</a:t>
            </a:r>
            <a:r>
              <a:rPr lang="en-US" sz="1200" dirty="0">
                <a:latin typeface="Times New Roman"/>
                <a:cs typeface="Times New Roman"/>
              </a:rPr>
              <a:t> 23 May 1941 to R1.1 inclusive to the USA.</a:t>
            </a:r>
          </a:p>
          <a:p>
            <a:endParaRPr lang="en-US" sz="1200" dirty="0">
              <a:latin typeface="Times New Roman"/>
              <a:cs typeface="Times New Roman"/>
            </a:endParaRPr>
          </a:p>
          <a:p>
            <a:endParaRPr lang="en-US" sz="1200" dirty="0">
              <a:latin typeface="Times New Roman"/>
              <a:cs typeface="Times New Roman"/>
            </a:endParaRPr>
          </a:p>
          <a:p>
            <a:endParaRPr lang="en-US" sz="1200" dirty="0">
              <a:latin typeface="Times New Roman"/>
              <a:cs typeface="Times New Roman"/>
            </a:endParaRPr>
          </a:p>
          <a:p>
            <a:r>
              <a:rPr lang="en-US" sz="1200" dirty="0">
                <a:latin typeface="Times New Roman"/>
                <a:cs typeface="Times New Roman"/>
              </a:rPr>
              <a:t>Potential route –</a:t>
            </a:r>
          </a:p>
          <a:p>
            <a:endParaRPr lang="en-US" sz="1200" dirty="0">
              <a:latin typeface="Times New Roman"/>
              <a:cs typeface="Times New Roman"/>
            </a:endParaRPr>
          </a:p>
          <a:p>
            <a:r>
              <a:rPr lang="en-US" sz="1200" dirty="0">
                <a:latin typeface="Times New Roman"/>
                <a:cs typeface="Times New Roman"/>
              </a:rPr>
              <a:t>BOAC NE90 left India on the 6/7 June arriving in Sydney on the 12 June in </a:t>
            </a:r>
            <a:r>
              <a:rPr lang="en-US" sz="1200" dirty="0" err="1">
                <a:latin typeface="Times New Roman"/>
                <a:cs typeface="Times New Roman"/>
              </a:rPr>
              <a:t>Cooee</a:t>
            </a:r>
            <a:r>
              <a:rPr lang="en-US" sz="1200" dirty="0">
                <a:latin typeface="Times New Roman"/>
                <a:cs typeface="Times New Roman"/>
              </a:rPr>
              <a:t>.</a:t>
            </a:r>
          </a:p>
          <a:p>
            <a:endParaRPr lang="en-US" sz="1200" dirty="0">
              <a:latin typeface="Times New Roman"/>
              <a:cs typeface="Times New Roman"/>
            </a:endParaRPr>
          </a:p>
          <a:p>
            <a:r>
              <a:rPr lang="en-US" sz="1200" dirty="0">
                <a:latin typeface="Times New Roman"/>
                <a:cs typeface="Times New Roman"/>
              </a:rPr>
              <a:t>Trans Tasman AE78 to Auckland 14/15 June in the Aotearoa.</a:t>
            </a:r>
          </a:p>
          <a:p>
            <a:endParaRPr lang="en-US" sz="1200" dirty="0">
              <a:latin typeface="Times New Roman"/>
              <a:cs typeface="Times New Roman"/>
            </a:endParaRPr>
          </a:p>
          <a:p>
            <a:r>
              <a:rPr lang="en-US" sz="1200" dirty="0">
                <a:latin typeface="Times New Roman"/>
                <a:cs typeface="Times New Roman"/>
              </a:rPr>
              <a:t>Pan Am FAM19 departed Auckland 21 June arriving in San Francisco on the 25 June</a:t>
            </a:r>
          </a:p>
          <a:p>
            <a:r>
              <a:rPr lang="en-US" sz="1200" dirty="0">
                <a:latin typeface="Times New Roman"/>
                <a:cs typeface="Times New Roman"/>
              </a:rPr>
              <a:t>followed by an internal flight to New York</a:t>
            </a:r>
          </a:p>
          <a:p>
            <a:endParaRPr lang="en-US" sz="1200" dirty="0">
              <a:latin typeface="Times New Roman"/>
              <a:cs typeface="Times New Roman"/>
            </a:endParaRPr>
          </a:p>
          <a:p>
            <a:r>
              <a:rPr lang="en-US" sz="1200" dirty="0">
                <a:latin typeface="Times New Roman"/>
                <a:cs typeface="Times New Roman"/>
              </a:rPr>
              <a:t>The reverse of the card comments on the restrictions placed by the Indian</a:t>
            </a:r>
          </a:p>
          <a:p>
            <a:r>
              <a:rPr lang="en-US" sz="1200" dirty="0">
                <a:latin typeface="Times New Roman"/>
                <a:cs typeface="Times New Roman"/>
              </a:rPr>
              <a:t>Government on the import of stamps and albums EX Proud</a:t>
            </a:r>
          </a:p>
        </p:txBody>
      </p:sp>
    </p:spTree>
    <p:extLst>
      <p:ext uri="{BB962C8B-B14F-4D97-AF65-F5344CB8AC3E}">
        <p14:creationId xmlns:p14="http://schemas.microsoft.com/office/powerpoint/2010/main" val="27670188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83417" y="0"/>
            <a:ext cx="5560583" cy="3428859"/>
          </a:xfrm>
          <a:prstGeom prst="rect">
            <a:avLst/>
          </a:prstGeom>
        </p:spPr>
      </p:pic>
      <p:pic>
        <p:nvPicPr>
          <p:cNvPr id="3" name="Picture 2"/>
          <p:cNvPicPr>
            <a:picLocks noChangeAspect="1"/>
          </p:cNvPicPr>
          <p:nvPr/>
        </p:nvPicPr>
        <p:blipFill>
          <a:blip r:embed="rId3"/>
          <a:stretch>
            <a:fillRect/>
          </a:stretch>
        </p:blipFill>
        <p:spPr>
          <a:xfrm>
            <a:off x="0" y="3428859"/>
            <a:ext cx="5510760" cy="3429141"/>
          </a:xfrm>
          <a:prstGeom prst="rect">
            <a:avLst/>
          </a:prstGeom>
        </p:spPr>
      </p:pic>
      <p:sp>
        <p:nvSpPr>
          <p:cNvPr id="4" name="TextBox 3"/>
          <p:cNvSpPr txBox="1"/>
          <p:nvPr/>
        </p:nvSpPr>
        <p:spPr>
          <a:xfrm>
            <a:off x="176028" y="301796"/>
            <a:ext cx="3105628" cy="276999"/>
          </a:xfrm>
          <a:prstGeom prst="rect">
            <a:avLst/>
          </a:prstGeom>
          <a:noFill/>
        </p:spPr>
        <p:txBody>
          <a:bodyPr wrap="square" rtlCol="0">
            <a:spAutoFit/>
          </a:bodyPr>
          <a:lstStyle/>
          <a:p>
            <a:r>
              <a:rPr lang="en-US" sz="1200" b="1" dirty="0">
                <a:latin typeface="Times New Roman"/>
                <a:cs typeface="Times New Roman"/>
              </a:rPr>
              <a:t>All Air Mail via the Pacific</a:t>
            </a:r>
          </a:p>
        </p:txBody>
      </p:sp>
      <p:sp>
        <p:nvSpPr>
          <p:cNvPr id="5" name="TextBox 4"/>
          <p:cNvSpPr txBox="1"/>
          <p:nvPr/>
        </p:nvSpPr>
        <p:spPr>
          <a:xfrm>
            <a:off x="176028" y="955687"/>
            <a:ext cx="3105628" cy="646331"/>
          </a:xfrm>
          <a:prstGeom prst="rect">
            <a:avLst/>
          </a:prstGeom>
          <a:noFill/>
        </p:spPr>
        <p:txBody>
          <a:bodyPr wrap="square" rtlCol="0">
            <a:spAutoFit/>
          </a:bodyPr>
          <a:lstStyle/>
          <a:p>
            <a:r>
              <a:rPr lang="en-US" sz="1200" dirty="0">
                <a:latin typeface="Times New Roman"/>
                <a:cs typeface="Times New Roman"/>
              </a:rPr>
              <a:t>Cover dated 29 July 1941 from Australia to the UK rate now reduced to 5/10 per ½ oz. due to volume of mail.</a:t>
            </a:r>
          </a:p>
        </p:txBody>
      </p:sp>
      <p:sp>
        <p:nvSpPr>
          <p:cNvPr id="6" name="TextBox 5"/>
          <p:cNvSpPr txBox="1"/>
          <p:nvPr/>
        </p:nvSpPr>
        <p:spPr>
          <a:xfrm>
            <a:off x="5934641" y="4501791"/>
            <a:ext cx="3042762" cy="276999"/>
          </a:xfrm>
          <a:prstGeom prst="rect">
            <a:avLst/>
          </a:prstGeom>
          <a:noFill/>
        </p:spPr>
        <p:txBody>
          <a:bodyPr wrap="square" rtlCol="0">
            <a:spAutoFit/>
          </a:bodyPr>
          <a:lstStyle/>
          <a:p>
            <a:r>
              <a:rPr lang="en-US" sz="1200" dirty="0">
                <a:latin typeface="Times New Roman"/>
                <a:cs typeface="Times New Roman"/>
              </a:rPr>
              <a:t>Double rate cover dated 10 September 1941</a:t>
            </a:r>
          </a:p>
        </p:txBody>
      </p:sp>
    </p:spTree>
    <p:extLst>
      <p:ext uri="{BB962C8B-B14F-4D97-AF65-F5344CB8AC3E}">
        <p14:creationId xmlns:p14="http://schemas.microsoft.com/office/powerpoint/2010/main" val="28858877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4628" y="414970"/>
            <a:ext cx="6500445" cy="276999"/>
          </a:xfrm>
          <a:prstGeom prst="rect">
            <a:avLst/>
          </a:prstGeom>
          <a:noFill/>
        </p:spPr>
        <p:txBody>
          <a:bodyPr wrap="square" rtlCol="0">
            <a:spAutoFit/>
          </a:bodyPr>
          <a:lstStyle/>
          <a:p>
            <a:r>
              <a:rPr lang="en-US" sz="1200" b="1" dirty="0">
                <a:latin typeface="Times New Roman"/>
                <a:cs typeface="Times New Roman"/>
              </a:rPr>
              <a:t>PAN AM FAM 19 </a:t>
            </a:r>
            <a:r>
              <a:rPr lang="mr-IN" sz="1200" b="1" dirty="0">
                <a:latin typeface="Times New Roman"/>
                <a:cs typeface="Times New Roman"/>
              </a:rPr>
              <a:t>–</a:t>
            </a:r>
            <a:r>
              <a:rPr lang="en-US" sz="1200" b="1" dirty="0">
                <a:latin typeface="Times New Roman"/>
                <a:cs typeface="Times New Roman"/>
              </a:rPr>
              <a:t> Addition of Fiji 9 November 1941</a:t>
            </a:r>
          </a:p>
        </p:txBody>
      </p:sp>
      <p:pic>
        <p:nvPicPr>
          <p:cNvPr id="3" name="Picture 2"/>
          <p:cNvPicPr>
            <a:picLocks noChangeAspect="1"/>
          </p:cNvPicPr>
          <p:nvPr/>
        </p:nvPicPr>
        <p:blipFill>
          <a:blip r:embed="rId2"/>
          <a:stretch>
            <a:fillRect/>
          </a:stretch>
        </p:blipFill>
        <p:spPr>
          <a:xfrm>
            <a:off x="267406" y="1219199"/>
            <a:ext cx="4126238" cy="2469931"/>
          </a:xfrm>
          <a:prstGeom prst="rect">
            <a:avLst/>
          </a:prstGeom>
        </p:spPr>
      </p:pic>
      <p:sp>
        <p:nvSpPr>
          <p:cNvPr id="4" name="TextBox 3"/>
          <p:cNvSpPr txBox="1"/>
          <p:nvPr/>
        </p:nvSpPr>
        <p:spPr>
          <a:xfrm>
            <a:off x="504497" y="4216361"/>
            <a:ext cx="3699641" cy="1200329"/>
          </a:xfrm>
          <a:prstGeom prst="rect">
            <a:avLst/>
          </a:prstGeom>
          <a:noFill/>
        </p:spPr>
        <p:txBody>
          <a:bodyPr wrap="square" rtlCol="0">
            <a:spAutoFit/>
          </a:bodyPr>
          <a:lstStyle/>
          <a:p>
            <a:r>
              <a:rPr lang="en-US" sz="1200" dirty="0">
                <a:latin typeface="Times New Roman"/>
                <a:cs typeface="Times New Roman"/>
              </a:rPr>
              <a:t>To shorten the flying sections on the Pacific route south of Honolulu and allow for the increased payload of mail due to enemy action in Europe Fiji replaced </a:t>
            </a:r>
            <a:r>
              <a:rPr lang="en-US" sz="1200" dirty="0" err="1">
                <a:latin typeface="Times New Roman"/>
                <a:cs typeface="Times New Roman"/>
              </a:rPr>
              <a:t>Noumea</a:t>
            </a:r>
            <a:r>
              <a:rPr lang="en-US" sz="1200" dirty="0">
                <a:latin typeface="Times New Roman"/>
                <a:cs typeface="Times New Roman"/>
              </a:rPr>
              <a:t> as a stop. All air rate to Australia was 1/6 per ½ oz. One of 9,553 covers carried, Pan Am produced a special purple cachet which was applied to all mail.</a:t>
            </a:r>
          </a:p>
        </p:txBody>
      </p:sp>
      <p:pic>
        <p:nvPicPr>
          <p:cNvPr id="5" name="Picture 4">
            <a:extLst>
              <a:ext uri="{FF2B5EF4-FFF2-40B4-BE49-F238E27FC236}">
                <a16:creationId xmlns:a16="http://schemas.microsoft.com/office/drawing/2014/main" id="{DF2636E6-452B-21F7-B4CA-B8050C69010F}"/>
              </a:ext>
            </a:extLst>
          </p:cNvPr>
          <p:cNvPicPr>
            <a:picLocks noChangeAspect="1"/>
          </p:cNvPicPr>
          <p:nvPr/>
        </p:nvPicPr>
        <p:blipFill>
          <a:blip r:embed="rId3"/>
          <a:stretch>
            <a:fillRect/>
          </a:stretch>
        </p:blipFill>
        <p:spPr>
          <a:xfrm>
            <a:off x="4572000" y="1219198"/>
            <a:ext cx="3983421" cy="2486055"/>
          </a:xfrm>
          <a:prstGeom prst="rect">
            <a:avLst/>
          </a:prstGeom>
        </p:spPr>
      </p:pic>
      <p:sp>
        <p:nvSpPr>
          <p:cNvPr id="7" name="TextBox 6">
            <a:extLst>
              <a:ext uri="{FF2B5EF4-FFF2-40B4-BE49-F238E27FC236}">
                <a16:creationId xmlns:a16="http://schemas.microsoft.com/office/drawing/2014/main" id="{B2DA678E-FABD-91F2-4F06-9F1C87C79D3E}"/>
              </a:ext>
            </a:extLst>
          </p:cNvPr>
          <p:cNvSpPr txBox="1"/>
          <p:nvPr/>
        </p:nvSpPr>
        <p:spPr>
          <a:xfrm>
            <a:off x="4656081" y="4232482"/>
            <a:ext cx="4151588" cy="1569660"/>
          </a:xfrm>
          <a:prstGeom prst="rect">
            <a:avLst/>
          </a:prstGeom>
          <a:noFill/>
        </p:spPr>
        <p:txBody>
          <a:bodyPr wrap="square">
            <a:spAutoFit/>
          </a:bodyPr>
          <a:lstStyle/>
          <a:p>
            <a:r>
              <a:rPr lang="en-US" sz="1200" dirty="0">
                <a:latin typeface="Times New Roman"/>
                <a:cs typeface="Times New Roman"/>
              </a:rPr>
              <a:t>Japan attacked the USA at Pearl Harbour on the 7 December 1941. </a:t>
            </a:r>
          </a:p>
          <a:p>
            <a:endParaRPr lang="en-US" sz="1200" dirty="0">
              <a:latin typeface="Times New Roman"/>
              <a:cs typeface="Times New Roman"/>
            </a:endParaRPr>
          </a:p>
          <a:p>
            <a:r>
              <a:rPr lang="en-US" sz="1200" dirty="0">
                <a:latin typeface="Times New Roman"/>
                <a:cs typeface="Times New Roman"/>
              </a:rPr>
              <a:t>The Pacific service was immediately suspended. Cover addressed to Fiji dated Sydney 29 November 1941. Probably carried on Special Flight AE102X 30 November/1 December in the Awarua 1,138lbs mail carried. Backstamp Fiji 21 December sent be sea from New Zealand.</a:t>
            </a:r>
          </a:p>
        </p:txBody>
      </p:sp>
      <p:pic>
        <p:nvPicPr>
          <p:cNvPr id="8" name="Picture 7">
            <a:extLst>
              <a:ext uri="{FF2B5EF4-FFF2-40B4-BE49-F238E27FC236}">
                <a16:creationId xmlns:a16="http://schemas.microsoft.com/office/drawing/2014/main" id="{9C98854A-37A7-9E69-B603-4A5BB2D109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88293" y="2942683"/>
            <a:ext cx="888301" cy="972633"/>
          </a:xfrm>
          <a:prstGeom prst="rect">
            <a:avLst/>
          </a:prstGeom>
        </p:spPr>
      </p:pic>
    </p:spTree>
    <p:extLst>
      <p:ext uri="{BB962C8B-B14F-4D97-AF65-F5344CB8AC3E}">
        <p14:creationId xmlns:p14="http://schemas.microsoft.com/office/powerpoint/2010/main" val="390777105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067077" cy="6858000"/>
          </a:xfrm>
          <a:prstGeom prst="rect">
            <a:avLst/>
          </a:prstGeom>
        </p:spPr>
      </p:pic>
      <p:sp>
        <p:nvSpPr>
          <p:cNvPr id="3" name="TextBox 2"/>
          <p:cNvSpPr txBox="1"/>
          <p:nvPr/>
        </p:nvSpPr>
        <p:spPr>
          <a:xfrm>
            <a:off x="5180238" y="452694"/>
            <a:ext cx="3306802" cy="276999"/>
          </a:xfrm>
          <a:prstGeom prst="rect">
            <a:avLst/>
          </a:prstGeom>
          <a:noFill/>
        </p:spPr>
        <p:txBody>
          <a:bodyPr wrap="square" rtlCol="0">
            <a:spAutoFit/>
          </a:bodyPr>
          <a:lstStyle/>
          <a:p>
            <a:r>
              <a:rPr lang="en-US" sz="1200" b="1" dirty="0">
                <a:latin typeface="Times New Roman"/>
                <a:cs typeface="Times New Roman"/>
              </a:rPr>
              <a:t>The Effects of Pearl </a:t>
            </a:r>
            <a:r>
              <a:rPr lang="en-US" sz="1200" b="1" dirty="0" err="1">
                <a:latin typeface="Times New Roman"/>
                <a:cs typeface="Times New Roman"/>
              </a:rPr>
              <a:t>Harbour</a:t>
            </a:r>
            <a:endParaRPr lang="en-US" sz="1200" b="1" dirty="0">
              <a:latin typeface="Times New Roman"/>
              <a:cs typeface="Times New Roman"/>
            </a:endParaRPr>
          </a:p>
        </p:txBody>
      </p:sp>
      <p:sp>
        <p:nvSpPr>
          <p:cNvPr id="4" name="TextBox 3"/>
          <p:cNvSpPr txBox="1"/>
          <p:nvPr/>
        </p:nvSpPr>
        <p:spPr>
          <a:xfrm>
            <a:off x="5180238" y="1433531"/>
            <a:ext cx="3457683" cy="1754326"/>
          </a:xfrm>
          <a:prstGeom prst="rect">
            <a:avLst/>
          </a:prstGeom>
          <a:noFill/>
        </p:spPr>
        <p:txBody>
          <a:bodyPr wrap="square" rtlCol="0">
            <a:spAutoFit/>
          </a:bodyPr>
          <a:lstStyle/>
          <a:p>
            <a:r>
              <a:rPr lang="en-US" sz="1200" dirty="0">
                <a:latin typeface="Times New Roman"/>
                <a:cs typeface="Times New Roman"/>
              </a:rPr>
              <a:t>Special Flight from Sydney to Auckland on 13/14</a:t>
            </a:r>
          </a:p>
          <a:p>
            <a:r>
              <a:rPr lang="en-US" sz="1200" dirty="0">
                <a:latin typeface="Times New Roman"/>
                <a:cs typeface="Times New Roman"/>
              </a:rPr>
              <a:t>December 1941. </a:t>
            </a:r>
          </a:p>
          <a:p>
            <a:endParaRPr lang="en-US" sz="1200" dirty="0">
              <a:latin typeface="Times New Roman"/>
              <a:cs typeface="Times New Roman"/>
            </a:endParaRPr>
          </a:p>
          <a:p>
            <a:r>
              <a:rPr lang="en-US" sz="1200" dirty="0">
                <a:latin typeface="Times New Roman"/>
                <a:cs typeface="Times New Roman"/>
              </a:rPr>
              <a:t>There was a number of extra and special flights in this period due to the extra mail received.</a:t>
            </a:r>
          </a:p>
          <a:p>
            <a:endParaRPr lang="en-US" sz="1200" dirty="0">
              <a:latin typeface="Times New Roman"/>
              <a:cs typeface="Times New Roman"/>
            </a:endParaRPr>
          </a:p>
          <a:p>
            <a:r>
              <a:rPr lang="en-US" sz="1200" dirty="0">
                <a:latin typeface="Times New Roman"/>
                <a:cs typeface="Times New Roman"/>
              </a:rPr>
              <a:t>Only 161lbs of mail was carried.</a:t>
            </a:r>
          </a:p>
          <a:p>
            <a:endParaRPr lang="en-US" sz="1200" dirty="0">
              <a:latin typeface="Times New Roman"/>
              <a:cs typeface="Times New Roman"/>
            </a:endParaRPr>
          </a:p>
          <a:p>
            <a:r>
              <a:rPr lang="en-US" sz="1200" dirty="0">
                <a:latin typeface="Times New Roman"/>
                <a:cs typeface="Times New Roman"/>
              </a:rPr>
              <a:t>Pilot signed by Burgess .</a:t>
            </a:r>
          </a:p>
        </p:txBody>
      </p:sp>
    </p:spTree>
    <p:extLst>
      <p:ext uri="{BB962C8B-B14F-4D97-AF65-F5344CB8AC3E}">
        <p14:creationId xmlns:p14="http://schemas.microsoft.com/office/powerpoint/2010/main" val="2623988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02941-46B4-9FF4-CE4D-91C6C16525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492682"/>
            <a:ext cx="3886200" cy="2490340"/>
          </a:xfrm>
          <a:prstGeom prst="rect">
            <a:avLst/>
          </a:prstGeom>
        </p:spPr>
      </p:pic>
      <p:pic>
        <p:nvPicPr>
          <p:cNvPr id="3" name="Picture 2">
            <a:extLst>
              <a:ext uri="{FF2B5EF4-FFF2-40B4-BE49-F238E27FC236}">
                <a16:creationId xmlns:a16="http://schemas.microsoft.com/office/drawing/2014/main" id="{7899E9A2-897D-6D79-D535-6648506440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0670" y="3649458"/>
            <a:ext cx="3358667" cy="2679911"/>
          </a:xfrm>
          <a:prstGeom prst="rect">
            <a:avLst/>
          </a:prstGeom>
        </p:spPr>
      </p:pic>
      <p:pic>
        <p:nvPicPr>
          <p:cNvPr id="4" name="Picture 3">
            <a:extLst>
              <a:ext uri="{FF2B5EF4-FFF2-40B4-BE49-F238E27FC236}">
                <a16:creationId xmlns:a16="http://schemas.microsoft.com/office/drawing/2014/main" id="{F27B3F2C-A462-2445-9FCB-4F5FF5A187A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51283" y="3788014"/>
            <a:ext cx="3970469" cy="1849044"/>
          </a:xfrm>
          <a:prstGeom prst="rect">
            <a:avLst/>
          </a:prstGeom>
        </p:spPr>
      </p:pic>
      <p:pic>
        <p:nvPicPr>
          <p:cNvPr id="5" name="Picture 4">
            <a:extLst>
              <a:ext uri="{FF2B5EF4-FFF2-40B4-BE49-F238E27FC236}">
                <a16:creationId xmlns:a16="http://schemas.microsoft.com/office/drawing/2014/main" id="{0E3E07D4-E1B2-8769-6339-CBF7E72B89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9303" y="698347"/>
            <a:ext cx="3481399" cy="2079011"/>
          </a:xfrm>
          <a:prstGeom prst="rect">
            <a:avLst/>
          </a:prstGeom>
        </p:spPr>
      </p:pic>
      <p:sp>
        <p:nvSpPr>
          <p:cNvPr id="6" name="TextBox 5">
            <a:extLst>
              <a:ext uri="{FF2B5EF4-FFF2-40B4-BE49-F238E27FC236}">
                <a16:creationId xmlns:a16="http://schemas.microsoft.com/office/drawing/2014/main" id="{68352D40-3B8C-2A16-5CC1-231824B89BF2}"/>
              </a:ext>
            </a:extLst>
          </p:cNvPr>
          <p:cNvSpPr txBox="1"/>
          <p:nvPr/>
        </p:nvSpPr>
        <p:spPr>
          <a:xfrm>
            <a:off x="479303" y="2983022"/>
            <a:ext cx="7978897"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Postage to the UK and South of Sudan was 30 m/m per 15 grammes and to foreign destinations 35 m/m per 15 grammes.</a:t>
            </a:r>
          </a:p>
          <a:p>
            <a:r>
              <a:rPr lang="en-US" sz="1200" dirty="0">
                <a:latin typeface="Times New Roman" panose="02020603050405020304" pitchFamily="18" charset="0"/>
                <a:cs typeface="Times New Roman" panose="02020603050405020304" pitchFamily="18" charset="0"/>
              </a:rPr>
              <a:t>Cachets used at Waidi Halfa, Juba and Atbara,</a:t>
            </a:r>
          </a:p>
        </p:txBody>
      </p:sp>
      <p:sp>
        <p:nvSpPr>
          <p:cNvPr id="8" name="TextBox 7">
            <a:extLst>
              <a:ext uri="{FF2B5EF4-FFF2-40B4-BE49-F238E27FC236}">
                <a16:creationId xmlns:a16="http://schemas.microsoft.com/office/drawing/2014/main" id="{D2837F3B-9631-2D80-27E8-66717E03022A}"/>
              </a:ext>
            </a:extLst>
          </p:cNvPr>
          <p:cNvSpPr txBox="1"/>
          <p:nvPr/>
        </p:nvSpPr>
        <p:spPr>
          <a:xfrm>
            <a:off x="4351283" y="5980386"/>
            <a:ext cx="3970469"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On majority of occasions mail was sorted at </a:t>
            </a:r>
            <a:r>
              <a:rPr lang="en-US" sz="1200" dirty="0" err="1">
                <a:latin typeface="Times New Roman" panose="02020603050405020304" pitchFamily="18" charset="0"/>
                <a:cs typeface="Times New Roman" panose="02020603050405020304" pitchFamily="18" charset="0"/>
              </a:rPr>
              <a:t>Jo’burg</a:t>
            </a:r>
            <a:r>
              <a:rPr lang="en-US" sz="1200" dirty="0">
                <a:latin typeface="Times New Roman" panose="02020603050405020304" pitchFamily="18" charset="0"/>
                <a:cs typeface="Times New Roman" panose="02020603050405020304" pitchFamily="18" charset="0"/>
              </a:rPr>
              <a:t> PO and backstamped before sending onto Capetown.</a:t>
            </a:r>
          </a:p>
          <a:p>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68586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1380" y="955881"/>
            <a:ext cx="5232195" cy="3530156"/>
          </a:xfrm>
          <a:prstGeom prst="rect">
            <a:avLst/>
          </a:prstGeom>
        </p:spPr>
      </p:pic>
      <p:sp>
        <p:nvSpPr>
          <p:cNvPr id="3" name="TextBox 2"/>
          <p:cNvSpPr txBox="1"/>
          <p:nvPr/>
        </p:nvSpPr>
        <p:spPr>
          <a:xfrm>
            <a:off x="540656" y="377245"/>
            <a:ext cx="6866736" cy="276999"/>
          </a:xfrm>
          <a:prstGeom prst="rect">
            <a:avLst/>
          </a:prstGeom>
          <a:noFill/>
        </p:spPr>
        <p:txBody>
          <a:bodyPr wrap="square" rtlCol="0">
            <a:spAutoFit/>
          </a:bodyPr>
          <a:lstStyle/>
          <a:p>
            <a:r>
              <a:rPr lang="en-US" sz="1200" b="1" dirty="0">
                <a:latin typeface="Times New Roman"/>
                <a:cs typeface="Times New Roman"/>
              </a:rPr>
              <a:t>Trans Atlantic </a:t>
            </a:r>
            <a:r>
              <a:rPr lang="mr-IN" sz="1200" b="1" dirty="0">
                <a:latin typeface="Times New Roman"/>
                <a:cs typeface="Times New Roman"/>
              </a:rPr>
              <a:t>–</a:t>
            </a:r>
            <a:r>
              <a:rPr lang="en-US" sz="1200" b="1" dirty="0">
                <a:latin typeface="Times New Roman"/>
                <a:cs typeface="Times New Roman"/>
              </a:rPr>
              <a:t> Trans-Pacific Mail 22 May 1941 to December 1941</a:t>
            </a:r>
          </a:p>
        </p:txBody>
      </p:sp>
      <p:sp>
        <p:nvSpPr>
          <p:cNvPr id="4" name="TextBox 3"/>
          <p:cNvSpPr txBox="1"/>
          <p:nvPr/>
        </p:nvSpPr>
        <p:spPr>
          <a:xfrm>
            <a:off x="430924" y="4816162"/>
            <a:ext cx="8544910" cy="1846659"/>
          </a:xfrm>
          <a:prstGeom prst="rect">
            <a:avLst/>
          </a:prstGeom>
          <a:noFill/>
        </p:spPr>
        <p:txBody>
          <a:bodyPr wrap="square" rtlCol="0">
            <a:spAutoFit/>
          </a:bodyPr>
          <a:lstStyle/>
          <a:p>
            <a:r>
              <a:rPr lang="en-US" sz="1200" dirty="0">
                <a:latin typeface="Times New Roman"/>
                <a:cs typeface="Times New Roman"/>
              </a:rPr>
              <a:t>This service was operated by Pan Am from Lisbon across the Atlantic and the USA to San Francisco for New Zealand and then TEAL across the Tasman. Rate 5/- per ½ oz. As a result of the Japanese attack on Pearl Harbour on the 7 December the Pacific route was closed and replaced with a service from Miami to Leopoldville which was introduced with effect from February 1942.</a:t>
            </a:r>
          </a:p>
          <a:p>
            <a:endParaRPr lang="en-US" sz="1200" dirty="0">
              <a:latin typeface="Times New Roman"/>
              <a:cs typeface="Times New Roman"/>
            </a:endParaRPr>
          </a:p>
          <a:p>
            <a:r>
              <a:rPr lang="en-US" sz="1200" dirty="0">
                <a:latin typeface="Times New Roman"/>
                <a:cs typeface="Times New Roman"/>
              </a:rPr>
              <a:t>This cover was not posted until 11 December and would therefore have been sent by the Postal Authorities on the next best available route the Horseshoe via Durban with an average transit time of 4-6 weeks. Arrival Backstamp Bombay 3 February 1942 indicates that it could have been carried on flight NE159 that left Durban on 24 January arriving Karachi 29 January in the Clifton and Corsair.</a:t>
            </a:r>
          </a:p>
          <a:p>
            <a:endParaRPr lang="en-US" sz="1200" dirty="0">
              <a:latin typeface="Times New Roman"/>
              <a:cs typeface="Times New Roman"/>
            </a:endParaRPr>
          </a:p>
          <a:p>
            <a:r>
              <a:rPr lang="en-US" sz="1200" dirty="0">
                <a:latin typeface="Times New Roman"/>
                <a:cs typeface="Times New Roman"/>
              </a:rPr>
              <a:t>Censor type cachet 3A applied on arrival in Bombay</a:t>
            </a:r>
            <a:r>
              <a:rPr lang="en-US" dirty="0"/>
              <a:t>.</a:t>
            </a:r>
          </a:p>
        </p:txBody>
      </p:sp>
    </p:spTree>
    <p:extLst>
      <p:ext uri="{BB962C8B-B14F-4D97-AF65-F5344CB8AC3E}">
        <p14:creationId xmlns:p14="http://schemas.microsoft.com/office/powerpoint/2010/main" val="24676399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16197" y="167795"/>
            <a:ext cx="4039202" cy="3180542"/>
          </a:xfrm>
          <a:prstGeom prst="rect">
            <a:avLst/>
          </a:prstGeom>
        </p:spPr>
      </p:pic>
      <p:pic>
        <p:nvPicPr>
          <p:cNvPr id="3" name="Picture 2"/>
          <p:cNvPicPr>
            <a:picLocks noChangeAspect="1"/>
          </p:cNvPicPr>
          <p:nvPr/>
        </p:nvPicPr>
        <p:blipFill>
          <a:blip r:embed="rId3"/>
          <a:stretch>
            <a:fillRect/>
          </a:stretch>
        </p:blipFill>
        <p:spPr>
          <a:xfrm>
            <a:off x="4916197" y="3364737"/>
            <a:ext cx="4076923" cy="3291870"/>
          </a:xfrm>
          <a:prstGeom prst="rect">
            <a:avLst/>
          </a:prstGeom>
        </p:spPr>
      </p:pic>
      <p:sp>
        <p:nvSpPr>
          <p:cNvPr id="4" name="TextBox 3"/>
          <p:cNvSpPr txBox="1"/>
          <p:nvPr/>
        </p:nvSpPr>
        <p:spPr>
          <a:xfrm>
            <a:off x="188601" y="326946"/>
            <a:ext cx="4438408" cy="276999"/>
          </a:xfrm>
          <a:prstGeom prst="rect">
            <a:avLst/>
          </a:prstGeom>
          <a:noFill/>
        </p:spPr>
        <p:txBody>
          <a:bodyPr wrap="square" rtlCol="0">
            <a:spAutoFit/>
          </a:bodyPr>
          <a:lstStyle/>
          <a:p>
            <a:r>
              <a:rPr lang="en-US" sz="1200" b="1" dirty="0">
                <a:latin typeface="Times New Roman"/>
                <a:cs typeface="Times New Roman"/>
              </a:rPr>
              <a:t>Horseshoe Route New Zealand - India</a:t>
            </a:r>
          </a:p>
        </p:txBody>
      </p:sp>
      <p:sp>
        <p:nvSpPr>
          <p:cNvPr id="5" name="TextBox 4"/>
          <p:cNvSpPr txBox="1"/>
          <p:nvPr/>
        </p:nvSpPr>
        <p:spPr>
          <a:xfrm>
            <a:off x="238894" y="839630"/>
            <a:ext cx="4039202" cy="5816977"/>
          </a:xfrm>
          <a:prstGeom prst="rect">
            <a:avLst/>
          </a:prstGeom>
          <a:noFill/>
        </p:spPr>
        <p:txBody>
          <a:bodyPr wrap="square" rtlCol="0">
            <a:spAutoFit/>
          </a:bodyPr>
          <a:lstStyle/>
          <a:p>
            <a:r>
              <a:rPr lang="en-US" sz="1200" dirty="0">
                <a:latin typeface="Times New Roman"/>
                <a:cs typeface="Times New Roman"/>
              </a:rPr>
              <a:t>Cover dated 19 June 1940 Rate 1/6 per . oz.</a:t>
            </a:r>
          </a:p>
          <a:p>
            <a:r>
              <a:rPr lang="en-US" sz="1200" dirty="0">
                <a:latin typeface="Times New Roman"/>
                <a:cs typeface="Times New Roman"/>
              </a:rPr>
              <a:t>Probably carried on Service AW10 on 1 July 1940</a:t>
            </a:r>
          </a:p>
          <a:p>
            <a:r>
              <a:rPr lang="en-US" sz="1200" dirty="0">
                <a:latin typeface="Times New Roman"/>
                <a:cs typeface="Times New Roman"/>
              </a:rPr>
              <a:t>in </a:t>
            </a:r>
            <a:r>
              <a:rPr lang="en-US" sz="1200" dirty="0" err="1">
                <a:latin typeface="Times New Roman"/>
                <a:cs typeface="Times New Roman"/>
              </a:rPr>
              <a:t>Awarua</a:t>
            </a:r>
            <a:r>
              <a:rPr lang="en-US" sz="1200" dirty="0">
                <a:latin typeface="Times New Roman"/>
                <a:cs typeface="Times New Roman"/>
              </a:rPr>
              <a:t> 223lb mail carried. This was a weekly</a:t>
            </a:r>
          </a:p>
          <a:p>
            <a:r>
              <a:rPr lang="en-US" sz="1200" dirty="0">
                <a:latin typeface="Times New Roman"/>
                <a:cs typeface="Times New Roman"/>
              </a:rPr>
              <a:t>service at this stage in the War.</a:t>
            </a:r>
          </a:p>
          <a:p>
            <a:endParaRPr lang="en-US" sz="1200" dirty="0">
              <a:latin typeface="Times New Roman"/>
              <a:cs typeface="Times New Roman"/>
            </a:endParaRPr>
          </a:p>
          <a:p>
            <a:r>
              <a:rPr lang="en-US" sz="1200" dirty="0">
                <a:latin typeface="Times New Roman"/>
                <a:cs typeface="Times New Roman"/>
              </a:rPr>
              <a:t>Qantas WS3 left Sydney in the </a:t>
            </a:r>
            <a:r>
              <a:rPr lang="en-US" sz="1200" dirty="0" err="1">
                <a:latin typeface="Times New Roman"/>
                <a:cs typeface="Times New Roman"/>
              </a:rPr>
              <a:t>Corinna</a:t>
            </a:r>
            <a:r>
              <a:rPr lang="en-US" sz="1200" dirty="0">
                <a:latin typeface="Times New Roman"/>
                <a:cs typeface="Times New Roman"/>
              </a:rPr>
              <a:t> on the 3</a:t>
            </a:r>
          </a:p>
          <a:p>
            <a:r>
              <a:rPr lang="en-US" sz="1200" dirty="0">
                <a:latin typeface="Times New Roman"/>
                <a:cs typeface="Times New Roman"/>
              </a:rPr>
              <a:t>July arriving in Calcutta on the 10 July 2 days late</a:t>
            </a:r>
          </a:p>
          <a:p>
            <a:r>
              <a:rPr lang="en-US" sz="1200" dirty="0">
                <a:latin typeface="Times New Roman"/>
                <a:cs typeface="Times New Roman"/>
              </a:rPr>
              <a:t>due to mechanical trouble at </a:t>
            </a:r>
            <a:r>
              <a:rPr lang="en-US" sz="1200" dirty="0" err="1">
                <a:latin typeface="Times New Roman"/>
                <a:cs typeface="Times New Roman"/>
              </a:rPr>
              <a:t>Soerabaya</a:t>
            </a:r>
            <a:r>
              <a:rPr lang="en-US" sz="1200" dirty="0">
                <a:latin typeface="Times New Roman"/>
                <a:cs typeface="Times New Roman"/>
              </a:rPr>
              <a:t>. Back stamp</a:t>
            </a:r>
          </a:p>
          <a:p>
            <a:r>
              <a:rPr lang="en-US" sz="1200" dirty="0">
                <a:latin typeface="Times New Roman"/>
                <a:cs typeface="Times New Roman"/>
              </a:rPr>
              <a:t>11 July Calcutta.</a:t>
            </a:r>
          </a:p>
          <a:p>
            <a:endParaRPr lang="en-US" sz="1200" dirty="0">
              <a:latin typeface="Times New Roman"/>
              <a:cs typeface="Times New Roman"/>
            </a:endParaRPr>
          </a:p>
          <a:p>
            <a:endParaRPr lang="en-US" sz="1200" dirty="0">
              <a:latin typeface="Times New Roman"/>
              <a:cs typeface="Times New Roman"/>
            </a:endParaRPr>
          </a:p>
          <a:p>
            <a:endParaRPr lang="en-US" sz="1200" dirty="0">
              <a:latin typeface="Times New Roman"/>
              <a:cs typeface="Times New Roman"/>
            </a:endParaRPr>
          </a:p>
          <a:p>
            <a:endParaRPr lang="en-US" sz="1200" dirty="0">
              <a:latin typeface="Times New Roman"/>
              <a:cs typeface="Times New Roman"/>
            </a:endParaRPr>
          </a:p>
          <a:p>
            <a:endParaRPr lang="en-US" sz="1200" dirty="0">
              <a:latin typeface="Times New Roman"/>
              <a:cs typeface="Times New Roman"/>
            </a:endParaRPr>
          </a:p>
          <a:p>
            <a:r>
              <a:rPr lang="en-US" sz="1200" dirty="0"/>
              <a:t>Cover dated 3 September 1940 probably carried on</a:t>
            </a:r>
          </a:p>
          <a:p>
            <a:r>
              <a:rPr lang="en-US" sz="1200" dirty="0"/>
              <a:t>Tasman Service AW21 in the </a:t>
            </a:r>
            <a:r>
              <a:rPr lang="en-US" sz="1200" dirty="0" err="1"/>
              <a:t>Awarua</a:t>
            </a:r>
            <a:r>
              <a:rPr lang="en-US" sz="1200" dirty="0"/>
              <a:t> on the 6</a:t>
            </a:r>
          </a:p>
          <a:p>
            <a:r>
              <a:rPr lang="en-US" sz="1200" dirty="0"/>
              <a:t>September 229lb mail carried. Services were now 3</a:t>
            </a:r>
          </a:p>
          <a:p>
            <a:r>
              <a:rPr lang="en-US" sz="1200" dirty="0"/>
              <a:t>per fortnight as mail volumes increased after the</a:t>
            </a:r>
          </a:p>
          <a:p>
            <a:r>
              <a:rPr lang="en-US" sz="1200" dirty="0"/>
              <a:t>introduction of Pan </a:t>
            </a:r>
            <a:r>
              <a:rPr lang="en-US" sz="1200" dirty="0" err="1"/>
              <a:t>Am’s</a:t>
            </a:r>
            <a:r>
              <a:rPr lang="en-US" sz="1200" dirty="0"/>
              <a:t> Pacific service.</a:t>
            </a:r>
          </a:p>
          <a:p>
            <a:endParaRPr lang="en-US" sz="1200" dirty="0"/>
          </a:p>
          <a:p>
            <a:r>
              <a:rPr lang="en-US" sz="1200" dirty="0"/>
              <a:t>Qantas WS15 left Sydney in the Castor on the 7</a:t>
            </a:r>
          </a:p>
          <a:p>
            <a:r>
              <a:rPr lang="en-US" sz="1200" dirty="0"/>
              <a:t>September with the mail being transferred to the</a:t>
            </a:r>
          </a:p>
          <a:p>
            <a:r>
              <a:rPr lang="en-US" sz="1200" dirty="0" err="1"/>
              <a:t>Cameronian</a:t>
            </a:r>
            <a:r>
              <a:rPr lang="en-US" sz="1200" dirty="0"/>
              <a:t> at Singapore on the 11 September</a:t>
            </a:r>
          </a:p>
          <a:p>
            <a:r>
              <a:rPr lang="en-US" sz="1200" dirty="0"/>
              <a:t>arriving in Calcutta on the 12 September. Back</a:t>
            </a:r>
          </a:p>
          <a:p>
            <a:r>
              <a:rPr lang="en-US" sz="1200" dirty="0"/>
              <a:t>Stamp Calcutta 13 September.</a:t>
            </a:r>
          </a:p>
          <a:p>
            <a:endParaRPr lang="en-US" sz="1200" dirty="0"/>
          </a:p>
          <a:p>
            <a:endParaRPr lang="en-US" sz="1200" dirty="0"/>
          </a:p>
          <a:p>
            <a:r>
              <a:rPr lang="en-US" sz="1200" dirty="0"/>
              <a:t>Both covers were censored in New Zealand. With a</a:t>
            </a:r>
          </a:p>
          <a:p>
            <a:r>
              <a:rPr lang="en-US" sz="1200" dirty="0"/>
              <a:t>flight transit time of 5 days.</a:t>
            </a:r>
            <a:endParaRPr lang="en-US" sz="1200" dirty="0">
              <a:latin typeface="Times New Roman"/>
              <a:cs typeface="Times New Roman"/>
            </a:endParaRPr>
          </a:p>
          <a:p>
            <a:endParaRPr lang="en-US" sz="1200" dirty="0">
              <a:latin typeface="Times New Roman"/>
              <a:cs typeface="Times New Roman"/>
            </a:endParaRPr>
          </a:p>
          <a:p>
            <a:endParaRPr lang="en-US" sz="1200" dirty="0">
              <a:latin typeface="Times New Roman"/>
              <a:cs typeface="Times New Roman"/>
            </a:endParaRPr>
          </a:p>
        </p:txBody>
      </p:sp>
    </p:spTree>
    <p:extLst>
      <p:ext uri="{BB962C8B-B14F-4D97-AF65-F5344CB8AC3E}">
        <p14:creationId xmlns:p14="http://schemas.microsoft.com/office/powerpoint/2010/main" val="24631239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9394" y="904954"/>
            <a:ext cx="5739562" cy="3490138"/>
          </a:xfrm>
          <a:prstGeom prst="rect">
            <a:avLst/>
          </a:prstGeom>
        </p:spPr>
      </p:pic>
      <p:sp>
        <p:nvSpPr>
          <p:cNvPr id="3" name="TextBox 2"/>
          <p:cNvSpPr txBox="1"/>
          <p:nvPr/>
        </p:nvSpPr>
        <p:spPr>
          <a:xfrm>
            <a:off x="364628" y="377245"/>
            <a:ext cx="5318546" cy="276999"/>
          </a:xfrm>
          <a:prstGeom prst="rect">
            <a:avLst/>
          </a:prstGeom>
          <a:noFill/>
        </p:spPr>
        <p:txBody>
          <a:bodyPr wrap="square" rtlCol="0">
            <a:spAutoFit/>
          </a:bodyPr>
          <a:lstStyle/>
          <a:p>
            <a:r>
              <a:rPr lang="en-US" sz="1200" b="1" dirty="0">
                <a:latin typeface="Times New Roman"/>
                <a:cs typeface="Times New Roman"/>
              </a:rPr>
              <a:t>Horseshoe Route New Zealand to Africa</a:t>
            </a:r>
          </a:p>
        </p:txBody>
      </p:sp>
      <p:sp>
        <p:nvSpPr>
          <p:cNvPr id="4" name="TextBox 3"/>
          <p:cNvSpPr txBox="1"/>
          <p:nvPr/>
        </p:nvSpPr>
        <p:spPr>
          <a:xfrm>
            <a:off x="590949" y="4879036"/>
            <a:ext cx="7996678" cy="1200329"/>
          </a:xfrm>
          <a:prstGeom prst="rect">
            <a:avLst/>
          </a:prstGeom>
          <a:noFill/>
        </p:spPr>
        <p:txBody>
          <a:bodyPr wrap="square" rtlCol="0">
            <a:spAutoFit/>
          </a:bodyPr>
          <a:lstStyle/>
          <a:p>
            <a:r>
              <a:rPr lang="en-US" sz="1200" dirty="0">
                <a:latin typeface="Times New Roman"/>
                <a:cs typeface="Times New Roman"/>
              </a:rPr>
              <a:t>Cover dated 25 July 1940 carried on service WS7 from Sydney on 31 July to Durban by Qantas arriving on the 13 August 1</a:t>
            </a:r>
          </a:p>
          <a:p>
            <a:r>
              <a:rPr lang="en-US" sz="1200" dirty="0">
                <a:latin typeface="Times New Roman"/>
                <a:cs typeface="Times New Roman"/>
              </a:rPr>
              <a:t>day late due to delays at Port Bell in the Flying Boat Corsair. Back stamp </a:t>
            </a:r>
            <a:r>
              <a:rPr lang="en-US" sz="1200" dirty="0" err="1">
                <a:latin typeface="Times New Roman"/>
                <a:cs typeface="Times New Roman"/>
              </a:rPr>
              <a:t>Muizenberg</a:t>
            </a:r>
            <a:r>
              <a:rPr lang="en-US" sz="1200" dirty="0">
                <a:latin typeface="Times New Roman"/>
                <a:cs typeface="Times New Roman"/>
              </a:rPr>
              <a:t> 16 August 1940. The initial rate for</a:t>
            </a:r>
          </a:p>
          <a:p>
            <a:r>
              <a:rPr lang="en-US" sz="1200" dirty="0">
                <a:latin typeface="Times New Roman"/>
                <a:cs typeface="Times New Roman"/>
              </a:rPr>
              <a:t>mail on the Horseshoe Route was 1/3 per ½  </a:t>
            </a:r>
            <a:r>
              <a:rPr lang="en-US" sz="1200" dirty="0" err="1">
                <a:latin typeface="Times New Roman"/>
                <a:cs typeface="Times New Roman"/>
              </a:rPr>
              <a:t>oz</a:t>
            </a:r>
            <a:r>
              <a:rPr lang="en-US" sz="1200" dirty="0">
                <a:latin typeface="Times New Roman"/>
                <a:cs typeface="Times New Roman"/>
              </a:rPr>
              <a:t> from the UK and 1/6 per ½  </a:t>
            </a:r>
            <a:r>
              <a:rPr lang="en-US" sz="1200" dirty="0" err="1">
                <a:latin typeface="Times New Roman"/>
                <a:cs typeface="Times New Roman"/>
              </a:rPr>
              <a:t>oz</a:t>
            </a:r>
            <a:r>
              <a:rPr lang="en-US" sz="1200" dirty="0">
                <a:latin typeface="Times New Roman"/>
                <a:cs typeface="Times New Roman"/>
              </a:rPr>
              <a:t> plus 7d registration fee from New Zealand.</a:t>
            </a:r>
          </a:p>
          <a:p>
            <a:r>
              <a:rPr lang="en-US" sz="1200" dirty="0">
                <a:latin typeface="Times New Roman"/>
                <a:cs typeface="Times New Roman"/>
              </a:rPr>
              <a:t>Average transit time 31 days to the UK.</a:t>
            </a:r>
          </a:p>
          <a:p>
            <a:endParaRPr lang="en-US" sz="1200" dirty="0">
              <a:latin typeface="Times New Roman"/>
              <a:cs typeface="Times New Roman"/>
            </a:endParaRPr>
          </a:p>
          <a:p>
            <a:r>
              <a:rPr lang="en-US" sz="1200" dirty="0">
                <a:latin typeface="Times New Roman"/>
                <a:cs typeface="Times New Roman"/>
              </a:rPr>
              <a:t>After censorship in NZ the cover would have been flown on TEAL flight AW14 on 29 July in </a:t>
            </a:r>
            <a:r>
              <a:rPr lang="en-US" sz="1200" dirty="0" err="1">
                <a:latin typeface="Times New Roman"/>
                <a:cs typeface="Times New Roman"/>
              </a:rPr>
              <a:t>Aotearoa</a:t>
            </a:r>
            <a:r>
              <a:rPr lang="en-US" sz="1200" dirty="0">
                <a:latin typeface="Times New Roman"/>
                <a:cs typeface="Times New Roman"/>
              </a:rPr>
              <a:t> 346 </a:t>
            </a:r>
            <a:r>
              <a:rPr lang="en-US" sz="1200" dirty="0" err="1">
                <a:latin typeface="Times New Roman"/>
                <a:cs typeface="Times New Roman"/>
              </a:rPr>
              <a:t>lbs</a:t>
            </a:r>
            <a:r>
              <a:rPr lang="en-US" sz="1200" dirty="0">
                <a:latin typeface="Times New Roman"/>
                <a:cs typeface="Times New Roman"/>
              </a:rPr>
              <a:t> mail carried.</a:t>
            </a:r>
          </a:p>
        </p:txBody>
      </p:sp>
    </p:spTree>
    <p:extLst>
      <p:ext uri="{BB962C8B-B14F-4D97-AF65-F5344CB8AC3E}">
        <p14:creationId xmlns:p14="http://schemas.microsoft.com/office/powerpoint/2010/main" val="6920342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an 1014.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42000" y="1092364"/>
            <a:ext cx="4974355" cy="4002118"/>
          </a:xfrm>
          <a:prstGeom prst="rect">
            <a:avLst/>
          </a:prstGeom>
        </p:spPr>
      </p:pic>
      <p:pic>
        <p:nvPicPr>
          <p:cNvPr id="3" name="Picture 2" descr="Scan 1013.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9367" y="3469342"/>
            <a:ext cx="3792633" cy="3006330"/>
          </a:xfrm>
          <a:prstGeom prst="rect">
            <a:avLst/>
          </a:prstGeom>
        </p:spPr>
      </p:pic>
      <p:sp>
        <p:nvSpPr>
          <p:cNvPr id="7" name="TextBox 6"/>
          <p:cNvSpPr txBox="1"/>
          <p:nvPr/>
        </p:nvSpPr>
        <p:spPr>
          <a:xfrm>
            <a:off x="273108" y="382328"/>
            <a:ext cx="3523094" cy="276999"/>
          </a:xfrm>
          <a:prstGeom prst="rect">
            <a:avLst/>
          </a:prstGeom>
          <a:noFill/>
        </p:spPr>
        <p:txBody>
          <a:bodyPr wrap="square" rtlCol="0">
            <a:spAutoFit/>
          </a:bodyPr>
          <a:lstStyle/>
          <a:p>
            <a:r>
              <a:rPr lang="en-US" sz="1200" b="1" dirty="0">
                <a:latin typeface="Times New Roman"/>
                <a:cs typeface="Times New Roman"/>
              </a:rPr>
              <a:t>Eritrea to East Africa</a:t>
            </a:r>
          </a:p>
        </p:txBody>
      </p:sp>
      <p:sp>
        <p:nvSpPr>
          <p:cNvPr id="8" name="TextBox 7"/>
          <p:cNvSpPr txBox="1"/>
          <p:nvPr/>
        </p:nvSpPr>
        <p:spPr>
          <a:xfrm>
            <a:off x="436973" y="1092364"/>
            <a:ext cx="3605027" cy="2308324"/>
          </a:xfrm>
          <a:prstGeom prst="rect">
            <a:avLst/>
          </a:prstGeom>
          <a:noFill/>
        </p:spPr>
        <p:txBody>
          <a:bodyPr wrap="square" rtlCol="0">
            <a:spAutoFit/>
          </a:bodyPr>
          <a:lstStyle/>
          <a:p>
            <a:r>
              <a:rPr lang="en-US" sz="1200" dirty="0">
                <a:latin typeface="Times New Roman"/>
                <a:cs typeface="Times New Roman"/>
              </a:rPr>
              <a:t>Cover sent from Barclays Asmara, Eritrea to Barclays Kampala, Uganda. Asmara 16 March 1942.</a:t>
            </a:r>
          </a:p>
          <a:p>
            <a:endParaRPr lang="en-US" sz="1200" dirty="0">
              <a:latin typeface="Times New Roman"/>
              <a:cs typeface="Times New Roman"/>
            </a:endParaRPr>
          </a:p>
          <a:p>
            <a:r>
              <a:rPr lang="en-US" sz="1200" dirty="0">
                <a:latin typeface="Times New Roman"/>
                <a:cs typeface="Times New Roman"/>
              </a:rPr>
              <a:t>Postage Rate, mail treated as forces mail 9as plus registration fee 3as. Double rate cover 1R 5as.</a:t>
            </a:r>
          </a:p>
          <a:p>
            <a:endParaRPr lang="en-US" sz="1200" dirty="0">
              <a:latin typeface="Times New Roman"/>
              <a:cs typeface="Times New Roman"/>
            </a:endParaRPr>
          </a:p>
          <a:p>
            <a:r>
              <a:rPr lang="en-US" sz="1200" dirty="0">
                <a:latin typeface="Times New Roman"/>
                <a:cs typeface="Times New Roman"/>
              </a:rPr>
              <a:t>Route </a:t>
            </a:r>
            <a:r>
              <a:rPr lang="mr-IN" sz="1200" dirty="0">
                <a:latin typeface="Times New Roman"/>
                <a:cs typeface="Times New Roman"/>
              </a:rPr>
              <a:t>–</a:t>
            </a:r>
            <a:r>
              <a:rPr lang="en-US" sz="1200" dirty="0">
                <a:latin typeface="Times New Roman"/>
                <a:cs typeface="Times New Roman"/>
              </a:rPr>
              <a:t> AG30 (Asmara – Takoradi) on 19 March in Leander to Khartoum (service terminated Kano due to Mechanical Trouble) to join BOAC service to Kisumu WS170 on 20 March 1942 in Ceres. Then by land plane service to Nairobi (23 March) reaching Kampala on 25 March.</a:t>
            </a:r>
          </a:p>
        </p:txBody>
      </p:sp>
    </p:spTree>
    <p:extLst>
      <p:ext uri="{BB962C8B-B14F-4D97-AF65-F5344CB8AC3E}">
        <p14:creationId xmlns:p14="http://schemas.microsoft.com/office/powerpoint/2010/main" val="249775502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n 1025.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8129" y="3988374"/>
            <a:ext cx="4079784" cy="2456886"/>
          </a:xfrm>
          <a:prstGeom prst="rect">
            <a:avLst/>
          </a:prstGeom>
        </p:spPr>
      </p:pic>
      <p:sp>
        <p:nvSpPr>
          <p:cNvPr id="4" name="TextBox 3"/>
          <p:cNvSpPr txBox="1"/>
          <p:nvPr/>
        </p:nvSpPr>
        <p:spPr>
          <a:xfrm>
            <a:off x="303940" y="273718"/>
            <a:ext cx="3106825" cy="276999"/>
          </a:xfrm>
          <a:prstGeom prst="rect">
            <a:avLst/>
          </a:prstGeom>
          <a:noFill/>
        </p:spPr>
        <p:txBody>
          <a:bodyPr wrap="square" rtlCol="0">
            <a:spAutoFit/>
          </a:bodyPr>
          <a:lstStyle/>
          <a:p>
            <a:r>
              <a:rPr lang="en-US" sz="1200" b="1" dirty="0">
                <a:latin typeface="Times New Roman"/>
                <a:cs typeface="Times New Roman"/>
              </a:rPr>
              <a:t>War in the Mediterranean</a:t>
            </a:r>
          </a:p>
        </p:txBody>
      </p:sp>
      <p:pic>
        <p:nvPicPr>
          <p:cNvPr id="6" name="Picture 5" descr="Scan 1026.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1438" y="550717"/>
            <a:ext cx="5510784" cy="3337560"/>
          </a:xfrm>
          <a:prstGeom prst="rect">
            <a:avLst/>
          </a:prstGeom>
        </p:spPr>
      </p:pic>
      <p:sp>
        <p:nvSpPr>
          <p:cNvPr id="7" name="TextBox 6"/>
          <p:cNvSpPr txBox="1"/>
          <p:nvPr/>
        </p:nvSpPr>
        <p:spPr>
          <a:xfrm>
            <a:off x="6251091" y="700718"/>
            <a:ext cx="2735254" cy="4154984"/>
          </a:xfrm>
          <a:prstGeom prst="rect">
            <a:avLst/>
          </a:prstGeom>
          <a:noFill/>
        </p:spPr>
        <p:txBody>
          <a:bodyPr wrap="square" rtlCol="0">
            <a:spAutoFit/>
          </a:bodyPr>
          <a:lstStyle/>
          <a:p>
            <a:r>
              <a:rPr lang="en-US" sz="1200" dirty="0">
                <a:latin typeface="Times New Roman"/>
                <a:cs typeface="Times New Roman"/>
              </a:rPr>
              <a:t>Durban 20 June 1942</a:t>
            </a:r>
          </a:p>
          <a:p>
            <a:r>
              <a:rPr lang="en-US" sz="1200" dirty="0">
                <a:latin typeface="Times New Roman"/>
                <a:cs typeface="Times New Roman"/>
              </a:rPr>
              <a:t>Cairo     2 July 1942</a:t>
            </a:r>
          </a:p>
          <a:p>
            <a:endParaRPr lang="en-US" sz="1200" dirty="0">
              <a:latin typeface="Times New Roman"/>
              <a:cs typeface="Times New Roman"/>
            </a:endParaRPr>
          </a:p>
          <a:p>
            <a:r>
              <a:rPr lang="en-US" sz="1200" dirty="0">
                <a:latin typeface="Times New Roman"/>
                <a:cs typeface="Times New Roman"/>
              </a:rPr>
              <a:t>Censor Durban and Cairo</a:t>
            </a:r>
          </a:p>
          <a:p>
            <a:endParaRPr lang="en-US" sz="1200" dirty="0">
              <a:latin typeface="Times New Roman"/>
              <a:cs typeface="Times New Roman"/>
            </a:endParaRPr>
          </a:p>
          <a:p>
            <a:r>
              <a:rPr lang="en-US" sz="1200" dirty="0">
                <a:latin typeface="Times New Roman"/>
                <a:cs typeface="Times New Roman"/>
              </a:rPr>
              <a:t>NE 203 left Durban 27 June arriving Cairo 30 June</a:t>
            </a:r>
          </a:p>
          <a:p>
            <a:endParaRPr lang="en-US" sz="1200" dirty="0">
              <a:latin typeface="Times New Roman"/>
              <a:cs typeface="Times New Roman"/>
            </a:endParaRPr>
          </a:p>
          <a:p>
            <a:r>
              <a:rPr lang="en-US" sz="1200" dirty="0">
                <a:latin typeface="Times New Roman"/>
                <a:cs typeface="Times New Roman"/>
              </a:rPr>
              <a:t>Stamp 3d Variety SG91a Cigarette flaw.</a:t>
            </a:r>
          </a:p>
          <a:p>
            <a:endParaRPr lang="en-US" sz="1200" dirty="0">
              <a:latin typeface="Times New Roman"/>
              <a:cs typeface="Times New Roman"/>
            </a:endParaRPr>
          </a:p>
          <a:p>
            <a:r>
              <a:rPr lang="en-US" sz="1200" dirty="0">
                <a:latin typeface="Times New Roman"/>
                <a:cs typeface="Times New Roman"/>
              </a:rPr>
              <a:t>20 June 1942 </a:t>
            </a:r>
            <a:r>
              <a:rPr lang="en-US" sz="1200" dirty="0" err="1">
                <a:latin typeface="Times New Roman"/>
                <a:cs typeface="Times New Roman"/>
              </a:rPr>
              <a:t>Tobruk</a:t>
            </a:r>
            <a:r>
              <a:rPr lang="en-US" sz="1200" dirty="0">
                <a:latin typeface="Times New Roman"/>
                <a:cs typeface="Times New Roman"/>
              </a:rPr>
              <a:t> surrendered</a:t>
            </a:r>
          </a:p>
          <a:p>
            <a:r>
              <a:rPr lang="en-US" sz="1200" dirty="0">
                <a:latin typeface="Times New Roman"/>
                <a:cs typeface="Times New Roman"/>
              </a:rPr>
              <a:t> </a:t>
            </a:r>
          </a:p>
          <a:p>
            <a:r>
              <a:rPr lang="en-US" sz="1200" dirty="0">
                <a:latin typeface="Times New Roman"/>
                <a:cs typeface="Times New Roman"/>
              </a:rPr>
              <a:t>28 June 1942 </a:t>
            </a:r>
            <a:r>
              <a:rPr lang="en-US" sz="1200" dirty="0" err="1">
                <a:latin typeface="Times New Roman"/>
                <a:cs typeface="Times New Roman"/>
              </a:rPr>
              <a:t>Mersa</a:t>
            </a:r>
            <a:r>
              <a:rPr lang="en-US" sz="1200" dirty="0">
                <a:latin typeface="Times New Roman"/>
                <a:cs typeface="Times New Roman"/>
              </a:rPr>
              <a:t> </a:t>
            </a:r>
            <a:r>
              <a:rPr lang="en-US" sz="1200" dirty="0" err="1">
                <a:latin typeface="Times New Roman"/>
                <a:cs typeface="Times New Roman"/>
              </a:rPr>
              <a:t>Matruh</a:t>
            </a:r>
            <a:r>
              <a:rPr lang="en-US" sz="1200" dirty="0">
                <a:latin typeface="Times New Roman"/>
                <a:cs typeface="Times New Roman"/>
              </a:rPr>
              <a:t> fell</a:t>
            </a:r>
          </a:p>
          <a:p>
            <a:endParaRPr lang="en-US" sz="1200" dirty="0">
              <a:latin typeface="Times New Roman"/>
              <a:cs typeface="Times New Roman"/>
            </a:endParaRPr>
          </a:p>
          <a:p>
            <a:r>
              <a:rPr lang="en-US" sz="1200" dirty="0">
                <a:latin typeface="Times New Roman"/>
                <a:cs typeface="Times New Roman"/>
              </a:rPr>
              <a:t>8</a:t>
            </a:r>
            <a:r>
              <a:rPr lang="en-US" sz="1200" baseline="30000" dirty="0">
                <a:latin typeface="Times New Roman"/>
                <a:cs typeface="Times New Roman"/>
              </a:rPr>
              <a:t>th</a:t>
            </a:r>
            <a:r>
              <a:rPr lang="en-US" sz="1200" dirty="0">
                <a:latin typeface="Times New Roman"/>
                <a:cs typeface="Times New Roman"/>
              </a:rPr>
              <a:t> Army fell back to last stand at El Alamein. First battle of El Alamein 1-27 July 1942</a:t>
            </a:r>
          </a:p>
          <a:p>
            <a:endParaRPr lang="en-US" sz="1200" dirty="0">
              <a:latin typeface="Times New Roman"/>
              <a:cs typeface="Times New Roman"/>
            </a:endParaRPr>
          </a:p>
          <a:p>
            <a:r>
              <a:rPr lang="en-US" sz="1200" dirty="0">
                <a:latin typeface="Times New Roman"/>
                <a:cs typeface="Times New Roman"/>
              </a:rPr>
              <a:t>13 August Montgomery took command 8</a:t>
            </a:r>
            <a:r>
              <a:rPr lang="en-US" sz="1200" baseline="30000" dirty="0">
                <a:latin typeface="Times New Roman"/>
                <a:cs typeface="Times New Roman"/>
              </a:rPr>
              <a:t>th</a:t>
            </a:r>
            <a:r>
              <a:rPr lang="en-US" sz="1200" dirty="0">
                <a:latin typeface="Times New Roman"/>
                <a:cs typeface="Times New Roman"/>
              </a:rPr>
              <a:t> Army.</a:t>
            </a:r>
          </a:p>
          <a:p>
            <a:endParaRPr lang="en-US" sz="1200" dirty="0">
              <a:latin typeface="Times New Roman"/>
              <a:cs typeface="Times New Roman"/>
            </a:endParaRPr>
          </a:p>
          <a:p>
            <a:endParaRPr lang="en-US" sz="1200" dirty="0">
              <a:latin typeface="Times New Roman"/>
              <a:cs typeface="Times New Roman"/>
            </a:endParaRPr>
          </a:p>
        </p:txBody>
      </p:sp>
    </p:spTree>
    <p:extLst>
      <p:ext uri="{BB962C8B-B14F-4D97-AF65-F5344CB8AC3E}">
        <p14:creationId xmlns:p14="http://schemas.microsoft.com/office/powerpoint/2010/main" val="20584095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F9B33E-D73C-52B8-C5AD-D91CD432F801}"/>
              </a:ext>
            </a:extLst>
          </p:cNvPr>
          <p:cNvSpPr txBox="1"/>
          <p:nvPr/>
        </p:nvSpPr>
        <p:spPr>
          <a:xfrm>
            <a:off x="173421" y="339616"/>
            <a:ext cx="5904186"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Durban – Calcutta Service February 1942 – November 1943</a:t>
            </a:r>
          </a:p>
        </p:txBody>
      </p:sp>
      <p:pic>
        <p:nvPicPr>
          <p:cNvPr id="3" name="Picture 2">
            <a:extLst>
              <a:ext uri="{FF2B5EF4-FFF2-40B4-BE49-F238E27FC236}">
                <a16:creationId xmlns:a16="http://schemas.microsoft.com/office/drawing/2014/main" id="{4CB3551D-7EA2-54E7-2B32-9DF8649DBD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8045" y="5258656"/>
            <a:ext cx="1992582" cy="1160418"/>
          </a:xfrm>
          <a:prstGeom prst="rect">
            <a:avLst/>
          </a:prstGeom>
        </p:spPr>
      </p:pic>
      <p:pic>
        <p:nvPicPr>
          <p:cNvPr id="4" name="Picture 3">
            <a:extLst>
              <a:ext uri="{FF2B5EF4-FFF2-40B4-BE49-F238E27FC236}">
                <a16:creationId xmlns:a16="http://schemas.microsoft.com/office/drawing/2014/main" id="{4261F6C0-8B8B-FC35-C172-E8AA1F990B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320130" y="956226"/>
            <a:ext cx="3870434" cy="2254021"/>
          </a:xfrm>
          <a:prstGeom prst="rect">
            <a:avLst/>
          </a:prstGeom>
        </p:spPr>
      </p:pic>
      <p:pic>
        <p:nvPicPr>
          <p:cNvPr id="6" name="Picture 5">
            <a:extLst>
              <a:ext uri="{FF2B5EF4-FFF2-40B4-BE49-F238E27FC236}">
                <a16:creationId xmlns:a16="http://schemas.microsoft.com/office/drawing/2014/main" id="{356B5222-623B-8BC4-6B5C-A9E9EBE46F9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98173" y="3754012"/>
            <a:ext cx="3404406" cy="2084853"/>
          </a:xfrm>
          <a:prstGeom prst="rect">
            <a:avLst/>
          </a:prstGeom>
        </p:spPr>
      </p:pic>
      <p:pic>
        <p:nvPicPr>
          <p:cNvPr id="7" name="Picture 6">
            <a:extLst>
              <a:ext uri="{FF2B5EF4-FFF2-40B4-BE49-F238E27FC236}">
                <a16:creationId xmlns:a16="http://schemas.microsoft.com/office/drawing/2014/main" id="{AB6FC9DF-9151-150B-7402-614FC35C5EB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8483" y="411352"/>
            <a:ext cx="3794096" cy="2564773"/>
          </a:xfrm>
          <a:prstGeom prst="rect">
            <a:avLst/>
          </a:prstGeom>
        </p:spPr>
      </p:pic>
      <p:sp>
        <p:nvSpPr>
          <p:cNvPr id="8" name="TextBox 7">
            <a:extLst>
              <a:ext uri="{FF2B5EF4-FFF2-40B4-BE49-F238E27FC236}">
                <a16:creationId xmlns:a16="http://schemas.microsoft.com/office/drawing/2014/main" id="{9DC0E1E9-00FE-BE6B-8562-4FADEAF64B29}"/>
              </a:ext>
            </a:extLst>
          </p:cNvPr>
          <p:cNvSpPr txBox="1"/>
          <p:nvPr/>
        </p:nvSpPr>
        <p:spPr>
          <a:xfrm>
            <a:off x="5135618" y="3153104"/>
            <a:ext cx="2915306"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Christmas Card issued to MEF Forces </a:t>
            </a:r>
          </a:p>
        </p:txBody>
      </p:sp>
      <p:sp>
        <p:nvSpPr>
          <p:cNvPr id="9" name="TextBox 8">
            <a:extLst>
              <a:ext uri="{FF2B5EF4-FFF2-40B4-BE49-F238E27FC236}">
                <a16:creationId xmlns:a16="http://schemas.microsoft.com/office/drawing/2014/main" id="{5BC60B41-FC44-DD2B-E372-09170171A086}"/>
              </a:ext>
            </a:extLst>
          </p:cNvPr>
          <p:cNvSpPr txBox="1"/>
          <p:nvPr/>
        </p:nvSpPr>
        <p:spPr>
          <a:xfrm rot="10800000" flipV="1">
            <a:off x="5198172" y="6215814"/>
            <a:ext cx="3609495"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G-ADUY Capella in front of the Winter Palace, Luxor</a:t>
            </a:r>
          </a:p>
        </p:txBody>
      </p:sp>
      <p:sp>
        <p:nvSpPr>
          <p:cNvPr id="10" name="TextBox 9">
            <a:extLst>
              <a:ext uri="{FF2B5EF4-FFF2-40B4-BE49-F238E27FC236}">
                <a16:creationId xmlns:a16="http://schemas.microsoft.com/office/drawing/2014/main" id="{5A033535-0F7E-E9DC-9E0E-8716EB488F35}"/>
              </a:ext>
            </a:extLst>
          </p:cNvPr>
          <p:cNvSpPr txBox="1"/>
          <p:nvPr/>
        </p:nvSpPr>
        <p:spPr>
          <a:xfrm>
            <a:off x="320129" y="3357289"/>
            <a:ext cx="3870434" cy="1754326"/>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 dated 28 September 1942 </a:t>
            </a:r>
            <a:r>
              <a:rPr lang="en-US" sz="1200" dirty="0" err="1">
                <a:latin typeface="Times New Roman" panose="02020603050405020304" pitchFamily="18" charset="0"/>
                <a:cs typeface="Times New Roman" panose="02020603050405020304" pitchFamily="18" charset="0"/>
              </a:rPr>
              <a:t>Capetown</a:t>
            </a:r>
            <a:r>
              <a:rPr lang="en-US" sz="1200" dirty="0">
                <a:latin typeface="Times New Roman" panose="02020603050405020304" pitchFamily="18" charset="0"/>
                <a:cs typeface="Times New Roman" panose="02020603050405020304" pitchFamily="18" charset="0"/>
              </a:rPr>
              <a:t> to FPO 174 5 October 1942.</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1E230 </a:t>
            </a:r>
            <a:r>
              <a:rPr lang="en-US" sz="1200" dirty="0" err="1">
                <a:latin typeface="Times New Roman" panose="02020603050405020304" pitchFamily="18" charset="0"/>
                <a:cs typeface="Times New Roman" panose="02020603050405020304" pitchFamily="18" charset="0"/>
              </a:rPr>
              <a:t>Capetown</a:t>
            </a:r>
            <a:r>
              <a:rPr lang="en-US" sz="1200" dirty="0">
                <a:latin typeface="Times New Roman" panose="02020603050405020304" pitchFamily="18" charset="0"/>
                <a:cs typeface="Times New Roman" panose="02020603050405020304" pitchFamily="18" charset="0"/>
              </a:rPr>
              <a:t> 30 September arriving Cairo 3 October. Aircraft Castor. FPO 174 Sept 40 – July 41 Khartoum then December 41 – 1946 Egypt.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Chart states ‘first through service Lagos – Calcutta’. Rate 1/3 per ½ oz.</a:t>
            </a:r>
          </a:p>
        </p:txBody>
      </p:sp>
    </p:spTree>
    <p:extLst>
      <p:ext uri="{BB962C8B-B14F-4D97-AF65-F5344CB8AC3E}">
        <p14:creationId xmlns:p14="http://schemas.microsoft.com/office/powerpoint/2010/main" val="11715723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27468" y="854781"/>
            <a:ext cx="5340504" cy="2963118"/>
          </a:xfrm>
          <a:prstGeom prst="rect">
            <a:avLst/>
          </a:prstGeom>
        </p:spPr>
      </p:pic>
      <p:sp>
        <p:nvSpPr>
          <p:cNvPr id="3" name="TextBox 2"/>
          <p:cNvSpPr txBox="1"/>
          <p:nvPr/>
        </p:nvSpPr>
        <p:spPr>
          <a:xfrm>
            <a:off x="301761" y="352095"/>
            <a:ext cx="4023486" cy="276999"/>
          </a:xfrm>
          <a:prstGeom prst="rect">
            <a:avLst/>
          </a:prstGeom>
          <a:noFill/>
        </p:spPr>
        <p:txBody>
          <a:bodyPr wrap="square" rtlCol="0">
            <a:spAutoFit/>
          </a:bodyPr>
          <a:lstStyle/>
          <a:p>
            <a:r>
              <a:rPr lang="en-US" sz="1200" b="1" dirty="0">
                <a:latin typeface="Times New Roman"/>
                <a:cs typeface="Times New Roman"/>
              </a:rPr>
              <a:t>The Farewell Flight of the </a:t>
            </a:r>
            <a:r>
              <a:rPr lang="en-US" sz="1200" b="1" dirty="0" err="1">
                <a:latin typeface="Times New Roman"/>
                <a:cs typeface="Times New Roman"/>
              </a:rPr>
              <a:t>Aotearoa</a:t>
            </a:r>
            <a:r>
              <a:rPr lang="en-US" sz="1200" b="1" dirty="0">
                <a:latin typeface="Times New Roman"/>
                <a:cs typeface="Times New Roman"/>
              </a:rPr>
              <a:t> </a:t>
            </a:r>
            <a:r>
              <a:rPr lang="mr-IN" sz="1200" b="1" dirty="0">
                <a:latin typeface="Times New Roman"/>
                <a:cs typeface="Times New Roman"/>
              </a:rPr>
              <a:t>–</a:t>
            </a:r>
            <a:r>
              <a:rPr lang="en-US" sz="1200" b="1" dirty="0">
                <a:latin typeface="Times New Roman"/>
                <a:cs typeface="Times New Roman"/>
              </a:rPr>
              <a:t> 4 November 1947 </a:t>
            </a:r>
          </a:p>
        </p:txBody>
      </p:sp>
      <p:pic>
        <p:nvPicPr>
          <p:cNvPr id="4" name="Picture 3"/>
          <p:cNvPicPr>
            <a:picLocks noChangeAspect="1"/>
          </p:cNvPicPr>
          <p:nvPr/>
        </p:nvPicPr>
        <p:blipFill>
          <a:blip r:embed="rId3"/>
          <a:stretch>
            <a:fillRect/>
          </a:stretch>
        </p:blipFill>
        <p:spPr>
          <a:xfrm>
            <a:off x="4073778" y="4176265"/>
            <a:ext cx="4271173" cy="2140757"/>
          </a:xfrm>
          <a:prstGeom prst="rect">
            <a:avLst/>
          </a:prstGeom>
        </p:spPr>
      </p:pic>
      <p:pic>
        <p:nvPicPr>
          <p:cNvPr id="5" name="Picture 4"/>
          <p:cNvPicPr>
            <a:picLocks noChangeAspect="1"/>
          </p:cNvPicPr>
          <p:nvPr/>
        </p:nvPicPr>
        <p:blipFill>
          <a:blip r:embed="rId4"/>
          <a:stretch>
            <a:fillRect/>
          </a:stretch>
        </p:blipFill>
        <p:spPr>
          <a:xfrm>
            <a:off x="99944" y="2564332"/>
            <a:ext cx="3379229" cy="3936857"/>
          </a:xfrm>
          <a:prstGeom prst="rect">
            <a:avLst/>
          </a:prstGeom>
        </p:spPr>
      </p:pic>
      <p:sp>
        <p:nvSpPr>
          <p:cNvPr id="6" name="TextBox 5"/>
          <p:cNvSpPr txBox="1"/>
          <p:nvPr/>
        </p:nvSpPr>
        <p:spPr>
          <a:xfrm>
            <a:off x="301761" y="1433531"/>
            <a:ext cx="3379229" cy="646331"/>
          </a:xfrm>
          <a:prstGeom prst="rect">
            <a:avLst/>
          </a:prstGeom>
          <a:noFill/>
        </p:spPr>
        <p:txBody>
          <a:bodyPr wrap="square" rtlCol="0">
            <a:spAutoFit/>
          </a:bodyPr>
          <a:lstStyle/>
          <a:p>
            <a:r>
              <a:rPr lang="en-US" sz="1200" dirty="0">
                <a:latin typeface="Times New Roman"/>
                <a:cs typeface="Times New Roman"/>
              </a:rPr>
              <a:t>One of 32 covers from the final flight</a:t>
            </a:r>
          </a:p>
          <a:p>
            <a:r>
              <a:rPr lang="en-US" sz="1200" dirty="0">
                <a:latin typeface="Times New Roman"/>
                <a:cs typeface="Times New Roman"/>
              </a:rPr>
              <a:t>of the </a:t>
            </a:r>
            <a:r>
              <a:rPr lang="en-US" sz="1200" dirty="0" err="1">
                <a:latin typeface="Times New Roman"/>
                <a:cs typeface="Times New Roman"/>
              </a:rPr>
              <a:t>Aotearoa</a:t>
            </a:r>
            <a:r>
              <a:rPr lang="en-US" sz="1200" dirty="0">
                <a:latin typeface="Times New Roman"/>
                <a:cs typeface="Times New Roman"/>
              </a:rPr>
              <a:t> and magazine article</a:t>
            </a:r>
          </a:p>
          <a:p>
            <a:r>
              <a:rPr lang="en-US" sz="1200" dirty="0">
                <a:latin typeface="Times New Roman"/>
                <a:cs typeface="Times New Roman"/>
              </a:rPr>
              <a:t>confirming her end as a Tea Room!</a:t>
            </a:r>
          </a:p>
        </p:txBody>
      </p:sp>
    </p:spTree>
    <p:extLst>
      <p:ext uri="{BB962C8B-B14F-4D97-AF65-F5344CB8AC3E}">
        <p14:creationId xmlns:p14="http://schemas.microsoft.com/office/powerpoint/2010/main" val="26454778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055" y="377245"/>
            <a:ext cx="3256509" cy="276999"/>
          </a:xfrm>
          <a:prstGeom prst="rect">
            <a:avLst/>
          </a:prstGeom>
          <a:noFill/>
        </p:spPr>
        <p:txBody>
          <a:bodyPr wrap="square" rtlCol="0">
            <a:spAutoFit/>
          </a:bodyPr>
          <a:lstStyle/>
          <a:p>
            <a:r>
              <a:rPr lang="en-US" sz="1200" b="1" dirty="0">
                <a:latin typeface="Times New Roman"/>
                <a:cs typeface="Times New Roman"/>
              </a:rPr>
              <a:t>RMA Tasman</a:t>
            </a:r>
          </a:p>
        </p:txBody>
      </p:sp>
      <p:pic>
        <p:nvPicPr>
          <p:cNvPr id="3" name="Picture 2"/>
          <p:cNvPicPr>
            <a:picLocks noChangeAspect="1"/>
          </p:cNvPicPr>
          <p:nvPr/>
        </p:nvPicPr>
        <p:blipFill>
          <a:blip r:embed="rId2"/>
          <a:stretch>
            <a:fillRect/>
          </a:stretch>
        </p:blipFill>
        <p:spPr>
          <a:xfrm>
            <a:off x="4010912" y="0"/>
            <a:ext cx="5133088" cy="6858000"/>
          </a:xfrm>
          <a:prstGeom prst="rect">
            <a:avLst/>
          </a:prstGeom>
        </p:spPr>
      </p:pic>
      <p:pic>
        <p:nvPicPr>
          <p:cNvPr id="4" name="Picture 3"/>
          <p:cNvPicPr>
            <a:picLocks noChangeAspect="1"/>
          </p:cNvPicPr>
          <p:nvPr/>
        </p:nvPicPr>
        <p:blipFill>
          <a:blip r:embed="rId3"/>
          <a:stretch>
            <a:fillRect/>
          </a:stretch>
        </p:blipFill>
        <p:spPr>
          <a:xfrm>
            <a:off x="39130" y="2854487"/>
            <a:ext cx="4532870" cy="2947227"/>
          </a:xfrm>
          <a:prstGeom prst="rect">
            <a:avLst/>
          </a:prstGeom>
        </p:spPr>
      </p:pic>
      <p:sp>
        <p:nvSpPr>
          <p:cNvPr id="5" name="TextBox 4"/>
          <p:cNvSpPr txBox="1"/>
          <p:nvPr/>
        </p:nvSpPr>
        <p:spPr>
          <a:xfrm>
            <a:off x="352055" y="1056286"/>
            <a:ext cx="2854160" cy="830997"/>
          </a:xfrm>
          <a:prstGeom prst="rect">
            <a:avLst/>
          </a:prstGeom>
          <a:noFill/>
        </p:spPr>
        <p:txBody>
          <a:bodyPr wrap="square" rtlCol="0">
            <a:spAutoFit/>
          </a:bodyPr>
          <a:lstStyle/>
          <a:p>
            <a:r>
              <a:rPr lang="en-US" sz="1200" dirty="0">
                <a:latin typeface="Times New Roman"/>
                <a:cs typeface="Times New Roman"/>
              </a:rPr>
              <a:t>Converted by Shorts to </a:t>
            </a:r>
            <a:r>
              <a:rPr lang="en-US" sz="1200" dirty="0" err="1">
                <a:latin typeface="Times New Roman"/>
                <a:cs typeface="Times New Roman"/>
              </a:rPr>
              <a:t>Sandringham</a:t>
            </a:r>
            <a:r>
              <a:rPr lang="en-US" sz="1200" dirty="0">
                <a:latin typeface="Times New Roman"/>
                <a:cs typeface="Times New Roman"/>
              </a:rPr>
              <a:t> class</a:t>
            </a:r>
          </a:p>
          <a:p>
            <a:r>
              <a:rPr lang="en-US" sz="1200" dirty="0">
                <a:latin typeface="Times New Roman"/>
                <a:cs typeface="Times New Roman"/>
              </a:rPr>
              <a:t>specifications and delivered to TEAL on the 17 July 1946 for use on the Tasman Service.</a:t>
            </a:r>
          </a:p>
        </p:txBody>
      </p:sp>
    </p:spTree>
    <p:extLst>
      <p:ext uri="{BB962C8B-B14F-4D97-AF65-F5344CB8AC3E}">
        <p14:creationId xmlns:p14="http://schemas.microsoft.com/office/powerpoint/2010/main" val="7527396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922" y="553293"/>
            <a:ext cx="2741000" cy="276999"/>
          </a:xfrm>
          <a:prstGeom prst="rect">
            <a:avLst/>
          </a:prstGeom>
          <a:noFill/>
        </p:spPr>
        <p:txBody>
          <a:bodyPr wrap="square" rtlCol="0">
            <a:spAutoFit/>
          </a:bodyPr>
          <a:lstStyle/>
          <a:p>
            <a:r>
              <a:rPr lang="en-US" sz="1200" b="1" dirty="0">
                <a:latin typeface="Times New Roman"/>
                <a:cs typeface="Times New Roman"/>
              </a:rPr>
              <a:t>RMA Tasman</a:t>
            </a:r>
          </a:p>
        </p:txBody>
      </p:sp>
      <p:pic>
        <p:nvPicPr>
          <p:cNvPr id="3" name="Picture 2"/>
          <p:cNvPicPr>
            <a:picLocks noChangeAspect="1"/>
          </p:cNvPicPr>
          <p:nvPr/>
        </p:nvPicPr>
        <p:blipFill>
          <a:blip r:embed="rId2"/>
          <a:stretch>
            <a:fillRect/>
          </a:stretch>
        </p:blipFill>
        <p:spPr>
          <a:xfrm>
            <a:off x="414922" y="2588905"/>
            <a:ext cx="3055334" cy="4269096"/>
          </a:xfrm>
          <a:prstGeom prst="rect">
            <a:avLst/>
          </a:prstGeom>
        </p:spPr>
      </p:pic>
      <p:pic>
        <p:nvPicPr>
          <p:cNvPr id="4" name="Picture 3"/>
          <p:cNvPicPr>
            <a:picLocks noChangeAspect="1"/>
          </p:cNvPicPr>
          <p:nvPr/>
        </p:nvPicPr>
        <p:blipFill>
          <a:blip r:embed="rId3"/>
          <a:stretch>
            <a:fillRect/>
          </a:stretch>
        </p:blipFill>
        <p:spPr>
          <a:xfrm>
            <a:off x="3985766" y="100600"/>
            <a:ext cx="4455684" cy="2464500"/>
          </a:xfrm>
          <a:prstGeom prst="rect">
            <a:avLst/>
          </a:prstGeom>
        </p:spPr>
      </p:pic>
      <p:pic>
        <p:nvPicPr>
          <p:cNvPr id="5" name="Picture 4"/>
          <p:cNvPicPr>
            <a:picLocks noChangeAspect="1"/>
          </p:cNvPicPr>
          <p:nvPr/>
        </p:nvPicPr>
        <p:blipFill>
          <a:blip r:embed="rId4"/>
          <a:stretch>
            <a:fillRect/>
          </a:stretch>
        </p:blipFill>
        <p:spPr>
          <a:xfrm>
            <a:off x="3985766" y="2565099"/>
            <a:ext cx="4455684" cy="2457475"/>
          </a:xfrm>
          <a:prstGeom prst="rect">
            <a:avLst/>
          </a:prstGeom>
        </p:spPr>
      </p:pic>
      <p:pic>
        <p:nvPicPr>
          <p:cNvPr id="6" name="Picture 5"/>
          <p:cNvPicPr>
            <a:picLocks noChangeAspect="1"/>
          </p:cNvPicPr>
          <p:nvPr/>
        </p:nvPicPr>
        <p:blipFill>
          <a:blip r:embed="rId5"/>
          <a:stretch>
            <a:fillRect/>
          </a:stretch>
        </p:blipFill>
        <p:spPr>
          <a:xfrm>
            <a:off x="4488701" y="5016641"/>
            <a:ext cx="3559846" cy="1833499"/>
          </a:xfrm>
          <a:prstGeom prst="rect">
            <a:avLst/>
          </a:prstGeom>
        </p:spPr>
      </p:pic>
      <p:sp>
        <p:nvSpPr>
          <p:cNvPr id="7" name="TextBox 6"/>
          <p:cNvSpPr txBox="1"/>
          <p:nvPr/>
        </p:nvSpPr>
        <p:spPr>
          <a:xfrm>
            <a:off x="414922" y="1144310"/>
            <a:ext cx="3206215" cy="1384995"/>
          </a:xfrm>
          <a:prstGeom prst="rect">
            <a:avLst/>
          </a:prstGeom>
          <a:noFill/>
        </p:spPr>
        <p:txBody>
          <a:bodyPr wrap="square" rtlCol="0">
            <a:spAutoFit/>
          </a:bodyPr>
          <a:lstStyle/>
          <a:p>
            <a:r>
              <a:rPr lang="en-US" sz="1200" dirty="0">
                <a:latin typeface="Times New Roman"/>
                <a:cs typeface="Times New Roman"/>
              </a:rPr>
              <a:t>Flight Information Card, passenger baggage tag and Christmas Greeting from 1947.</a:t>
            </a:r>
          </a:p>
          <a:p>
            <a:endParaRPr lang="en-US" sz="1200" dirty="0">
              <a:latin typeface="Times New Roman"/>
              <a:cs typeface="Times New Roman"/>
            </a:endParaRPr>
          </a:p>
          <a:p>
            <a:r>
              <a:rPr lang="en-US" sz="1200" dirty="0">
                <a:latin typeface="Times New Roman"/>
                <a:cs typeface="Times New Roman"/>
              </a:rPr>
              <a:t>The plane was converted to </a:t>
            </a:r>
            <a:r>
              <a:rPr lang="en-US" sz="1200" dirty="0" err="1">
                <a:latin typeface="Times New Roman"/>
                <a:cs typeface="Times New Roman"/>
              </a:rPr>
              <a:t>Sandringham</a:t>
            </a:r>
            <a:r>
              <a:rPr lang="en-US" sz="1200" dirty="0">
                <a:latin typeface="Times New Roman"/>
                <a:cs typeface="Times New Roman"/>
              </a:rPr>
              <a:t> class specifications by Shorts in 1946 and delivered to TEAL on the 17 July for use on the Tasman Service.</a:t>
            </a:r>
          </a:p>
        </p:txBody>
      </p:sp>
    </p:spTree>
    <p:extLst>
      <p:ext uri="{BB962C8B-B14F-4D97-AF65-F5344CB8AC3E}">
        <p14:creationId xmlns:p14="http://schemas.microsoft.com/office/powerpoint/2010/main" val="12114920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4385" y="1298279"/>
            <a:ext cx="2082800" cy="3683000"/>
          </a:xfrm>
          <a:prstGeom prst="rect">
            <a:avLst/>
          </a:prstGeom>
        </p:spPr>
      </p:pic>
      <p:pic>
        <p:nvPicPr>
          <p:cNvPr id="3" name="Picture 2"/>
          <p:cNvPicPr>
            <a:picLocks noChangeAspect="1"/>
          </p:cNvPicPr>
          <p:nvPr/>
        </p:nvPicPr>
        <p:blipFill>
          <a:blip r:embed="rId3"/>
          <a:stretch>
            <a:fillRect/>
          </a:stretch>
        </p:blipFill>
        <p:spPr>
          <a:xfrm>
            <a:off x="2583291" y="0"/>
            <a:ext cx="2946253" cy="6858000"/>
          </a:xfrm>
          <a:prstGeom prst="rect">
            <a:avLst/>
          </a:prstGeom>
        </p:spPr>
      </p:pic>
      <p:pic>
        <p:nvPicPr>
          <p:cNvPr id="4" name="Picture 3"/>
          <p:cNvPicPr>
            <a:picLocks noChangeAspect="1"/>
          </p:cNvPicPr>
          <p:nvPr/>
        </p:nvPicPr>
        <p:blipFill>
          <a:blip r:embed="rId4"/>
          <a:stretch>
            <a:fillRect/>
          </a:stretch>
        </p:blipFill>
        <p:spPr>
          <a:xfrm>
            <a:off x="5529544" y="194539"/>
            <a:ext cx="3384308" cy="1768653"/>
          </a:xfrm>
          <a:prstGeom prst="rect">
            <a:avLst/>
          </a:prstGeom>
        </p:spPr>
      </p:pic>
      <p:pic>
        <p:nvPicPr>
          <p:cNvPr id="5" name="Picture 4"/>
          <p:cNvPicPr>
            <a:picLocks noChangeAspect="1"/>
          </p:cNvPicPr>
          <p:nvPr/>
        </p:nvPicPr>
        <p:blipFill>
          <a:blip r:embed="rId5"/>
          <a:stretch>
            <a:fillRect/>
          </a:stretch>
        </p:blipFill>
        <p:spPr>
          <a:xfrm>
            <a:off x="5899376" y="2200595"/>
            <a:ext cx="3014476" cy="4493931"/>
          </a:xfrm>
          <a:prstGeom prst="rect">
            <a:avLst/>
          </a:prstGeom>
        </p:spPr>
      </p:pic>
    </p:spTree>
    <p:extLst>
      <p:ext uri="{BB962C8B-B14F-4D97-AF65-F5344CB8AC3E}">
        <p14:creationId xmlns:p14="http://schemas.microsoft.com/office/powerpoint/2010/main" val="2614839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0E1736-D86D-F5F9-12E0-84F2866CC0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560" y="246994"/>
            <a:ext cx="3123281" cy="2322440"/>
          </a:xfrm>
          <a:prstGeom prst="rect">
            <a:avLst/>
          </a:prstGeom>
        </p:spPr>
      </p:pic>
      <p:pic>
        <p:nvPicPr>
          <p:cNvPr id="3" name="Picture 2">
            <a:extLst>
              <a:ext uri="{FF2B5EF4-FFF2-40B4-BE49-F238E27FC236}">
                <a16:creationId xmlns:a16="http://schemas.microsoft.com/office/drawing/2014/main" id="{DB42FB3B-05AA-26C0-B0D2-CEE572AE83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49159" y="154095"/>
            <a:ext cx="3123281" cy="2577091"/>
          </a:xfrm>
          <a:prstGeom prst="rect">
            <a:avLst/>
          </a:prstGeom>
        </p:spPr>
      </p:pic>
      <p:pic>
        <p:nvPicPr>
          <p:cNvPr id="4" name="Picture 3">
            <a:extLst>
              <a:ext uri="{FF2B5EF4-FFF2-40B4-BE49-F238E27FC236}">
                <a16:creationId xmlns:a16="http://schemas.microsoft.com/office/drawing/2014/main" id="{F241A0BB-50E6-746E-B6AB-8EDB447FD61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1560" y="2731186"/>
            <a:ext cx="3684666" cy="2353975"/>
          </a:xfrm>
          <a:prstGeom prst="rect">
            <a:avLst/>
          </a:prstGeom>
        </p:spPr>
      </p:pic>
      <p:pic>
        <p:nvPicPr>
          <p:cNvPr id="5" name="Picture 4">
            <a:extLst>
              <a:ext uri="{FF2B5EF4-FFF2-40B4-BE49-F238E27FC236}">
                <a16:creationId xmlns:a16="http://schemas.microsoft.com/office/drawing/2014/main" id="{4C9FABA5-E72D-55BA-BDF6-3AFE99A376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8304" y="5220016"/>
            <a:ext cx="2110718" cy="1390990"/>
          </a:xfrm>
          <a:prstGeom prst="rect">
            <a:avLst/>
          </a:prstGeom>
        </p:spPr>
      </p:pic>
      <p:sp>
        <p:nvSpPr>
          <p:cNvPr id="6" name="TextBox 5">
            <a:extLst>
              <a:ext uri="{FF2B5EF4-FFF2-40B4-BE49-F238E27FC236}">
                <a16:creationId xmlns:a16="http://schemas.microsoft.com/office/drawing/2014/main" id="{507016CD-A1D1-F542-87A3-3445F834DD76}"/>
              </a:ext>
            </a:extLst>
          </p:cNvPr>
          <p:cNvSpPr txBox="1"/>
          <p:nvPr/>
        </p:nvSpPr>
        <p:spPr>
          <a:xfrm>
            <a:off x="3552497" y="966952"/>
            <a:ext cx="1418896"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Postage surface 10 m/m plus air fee 35 m/m total 45 m/m.</a:t>
            </a:r>
          </a:p>
        </p:txBody>
      </p:sp>
      <p:pic>
        <p:nvPicPr>
          <p:cNvPr id="7" name="Picture 6">
            <a:extLst>
              <a:ext uri="{FF2B5EF4-FFF2-40B4-BE49-F238E27FC236}">
                <a16:creationId xmlns:a16="http://schemas.microsoft.com/office/drawing/2014/main" id="{5E57F52C-829E-8E2A-7EF4-8916240263A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800000">
            <a:off x="4112172" y="3268881"/>
            <a:ext cx="4758310" cy="2795587"/>
          </a:xfrm>
          <a:prstGeom prst="rect">
            <a:avLst/>
          </a:prstGeom>
        </p:spPr>
      </p:pic>
      <p:sp>
        <p:nvSpPr>
          <p:cNvPr id="8" name="TextBox 7">
            <a:extLst>
              <a:ext uri="{FF2B5EF4-FFF2-40B4-BE49-F238E27FC236}">
                <a16:creationId xmlns:a16="http://schemas.microsoft.com/office/drawing/2014/main" id="{8D086205-6B82-6E63-C40D-167FBFCA5340}"/>
              </a:ext>
            </a:extLst>
          </p:cNvPr>
          <p:cNvSpPr txBox="1"/>
          <p:nvPr/>
        </p:nvSpPr>
        <p:spPr>
          <a:xfrm>
            <a:off x="5255171" y="6243145"/>
            <a:ext cx="2701159"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Table taken from PH Sudan by Proud.</a:t>
            </a:r>
          </a:p>
        </p:txBody>
      </p:sp>
    </p:spTree>
    <p:extLst>
      <p:ext uri="{BB962C8B-B14F-4D97-AF65-F5344CB8AC3E}">
        <p14:creationId xmlns:p14="http://schemas.microsoft.com/office/powerpoint/2010/main" val="4475531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0702" y="1065240"/>
            <a:ext cx="3162300" cy="2489200"/>
          </a:xfrm>
          <a:prstGeom prst="rect">
            <a:avLst/>
          </a:prstGeom>
        </p:spPr>
      </p:pic>
      <p:pic>
        <p:nvPicPr>
          <p:cNvPr id="3" name="Picture 2"/>
          <p:cNvPicPr>
            <a:picLocks noChangeAspect="1"/>
          </p:cNvPicPr>
          <p:nvPr/>
        </p:nvPicPr>
        <p:blipFill>
          <a:blip r:embed="rId3"/>
          <a:stretch>
            <a:fillRect/>
          </a:stretch>
        </p:blipFill>
        <p:spPr>
          <a:xfrm>
            <a:off x="4565650" y="1250950"/>
            <a:ext cx="3746500" cy="2171700"/>
          </a:xfrm>
          <a:prstGeom prst="rect">
            <a:avLst/>
          </a:prstGeom>
        </p:spPr>
      </p:pic>
      <p:pic>
        <p:nvPicPr>
          <p:cNvPr id="4" name="Picture 3"/>
          <p:cNvPicPr>
            <a:picLocks noChangeAspect="1"/>
          </p:cNvPicPr>
          <p:nvPr/>
        </p:nvPicPr>
        <p:blipFill>
          <a:blip r:embed="rId4"/>
          <a:stretch>
            <a:fillRect/>
          </a:stretch>
        </p:blipFill>
        <p:spPr>
          <a:xfrm>
            <a:off x="465215" y="4034778"/>
            <a:ext cx="3531534" cy="2058951"/>
          </a:xfrm>
          <a:prstGeom prst="rect">
            <a:avLst/>
          </a:prstGeom>
        </p:spPr>
      </p:pic>
      <p:pic>
        <p:nvPicPr>
          <p:cNvPr id="5" name="Picture 4"/>
          <p:cNvPicPr>
            <a:picLocks noChangeAspect="1"/>
          </p:cNvPicPr>
          <p:nvPr/>
        </p:nvPicPr>
        <p:blipFill>
          <a:blip r:embed="rId5"/>
          <a:stretch>
            <a:fillRect/>
          </a:stretch>
        </p:blipFill>
        <p:spPr>
          <a:xfrm>
            <a:off x="4730564" y="4024323"/>
            <a:ext cx="3581586" cy="2069406"/>
          </a:xfrm>
          <a:prstGeom prst="rect">
            <a:avLst/>
          </a:prstGeom>
        </p:spPr>
      </p:pic>
      <p:sp>
        <p:nvSpPr>
          <p:cNvPr id="6" name="TextBox 5"/>
          <p:cNvSpPr txBox="1"/>
          <p:nvPr/>
        </p:nvSpPr>
        <p:spPr>
          <a:xfrm>
            <a:off x="465215" y="352095"/>
            <a:ext cx="3531534" cy="646331"/>
          </a:xfrm>
          <a:prstGeom prst="rect">
            <a:avLst/>
          </a:prstGeom>
          <a:noFill/>
        </p:spPr>
        <p:txBody>
          <a:bodyPr wrap="square" rtlCol="0">
            <a:spAutoFit/>
          </a:bodyPr>
          <a:lstStyle/>
          <a:p>
            <a:r>
              <a:rPr lang="en-US" sz="1200" dirty="0">
                <a:latin typeface="Times New Roman"/>
                <a:cs typeface="Times New Roman"/>
              </a:rPr>
              <a:t>Inaugural flight of twice weekly regular service. Plane ZK-AMO </a:t>
            </a:r>
            <a:r>
              <a:rPr lang="en-US" sz="1200" dirty="0" err="1">
                <a:latin typeface="Times New Roman"/>
                <a:cs typeface="Times New Roman"/>
              </a:rPr>
              <a:t>Aranui</a:t>
            </a:r>
            <a:r>
              <a:rPr lang="en-US" sz="1200" dirty="0">
                <a:latin typeface="Times New Roman"/>
                <a:cs typeface="Times New Roman"/>
              </a:rPr>
              <a:t>. Pilot C Griffiths. Special purple cachet applied to all mail.</a:t>
            </a:r>
          </a:p>
        </p:txBody>
      </p:sp>
      <p:sp>
        <p:nvSpPr>
          <p:cNvPr id="7" name="TextBox 6"/>
          <p:cNvSpPr txBox="1"/>
          <p:nvPr/>
        </p:nvSpPr>
        <p:spPr>
          <a:xfrm>
            <a:off x="4463554" y="540718"/>
            <a:ext cx="3658858" cy="276999"/>
          </a:xfrm>
          <a:prstGeom prst="rect">
            <a:avLst/>
          </a:prstGeom>
          <a:noFill/>
        </p:spPr>
        <p:txBody>
          <a:bodyPr wrap="square" rtlCol="0">
            <a:spAutoFit/>
          </a:bodyPr>
          <a:lstStyle/>
          <a:p>
            <a:r>
              <a:rPr lang="en-US" sz="1200" dirty="0">
                <a:latin typeface="Times New Roman"/>
                <a:cs typeface="Times New Roman"/>
              </a:rPr>
              <a:t>Temporary fortnightly service by </a:t>
            </a:r>
            <a:r>
              <a:rPr lang="en-US" sz="1200" dirty="0" err="1">
                <a:latin typeface="Times New Roman"/>
                <a:cs typeface="Times New Roman"/>
              </a:rPr>
              <a:t>Solent</a:t>
            </a:r>
            <a:r>
              <a:rPr lang="en-US" sz="1200" dirty="0">
                <a:latin typeface="Times New Roman"/>
                <a:cs typeface="Times New Roman"/>
              </a:rPr>
              <a:t> Flying Boat.</a:t>
            </a:r>
          </a:p>
        </p:txBody>
      </p:sp>
    </p:spTree>
    <p:extLst>
      <p:ext uri="{BB962C8B-B14F-4D97-AF65-F5344CB8AC3E}">
        <p14:creationId xmlns:p14="http://schemas.microsoft.com/office/powerpoint/2010/main" val="23623704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a:extLst>
              <a:ext uri="{FF2B5EF4-FFF2-40B4-BE49-F238E27FC236}">
                <a16:creationId xmlns:a16="http://schemas.microsoft.com/office/drawing/2014/main" id="{594E5A49-EE0C-58F7-F9D2-070CD08BDD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9748" y="1029687"/>
            <a:ext cx="3084128" cy="3084128"/>
          </a:xfrm>
          <a:prstGeom prst="rect">
            <a:avLst/>
          </a:prstGeom>
        </p:spPr>
      </p:pic>
      <p:pic>
        <p:nvPicPr>
          <p:cNvPr id="9" name="Picture 8" descr="A close-up of a document&#10;&#10;Description automatically generated">
            <a:extLst>
              <a:ext uri="{FF2B5EF4-FFF2-40B4-BE49-F238E27FC236}">
                <a16:creationId xmlns:a16="http://schemas.microsoft.com/office/drawing/2014/main" id="{92C839C3-3031-E67D-1CFB-577CB94FC8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44751" y="3429000"/>
            <a:ext cx="3311369" cy="3326525"/>
          </a:xfrm>
          <a:prstGeom prst="rect">
            <a:avLst/>
          </a:prstGeom>
        </p:spPr>
      </p:pic>
      <p:sp>
        <p:nvSpPr>
          <p:cNvPr id="10" name="TextBox 9">
            <a:extLst>
              <a:ext uri="{FF2B5EF4-FFF2-40B4-BE49-F238E27FC236}">
                <a16:creationId xmlns:a16="http://schemas.microsoft.com/office/drawing/2014/main" id="{1522FCE0-733D-3057-71A0-0E366E9786D3}"/>
              </a:ext>
            </a:extLst>
          </p:cNvPr>
          <p:cNvSpPr txBox="1"/>
          <p:nvPr/>
        </p:nvSpPr>
        <p:spPr>
          <a:xfrm>
            <a:off x="87881" y="229889"/>
            <a:ext cx="8586952" cy="830997"/>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Health Precautions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Example of a certificate issued to those arriving by air reflecting risk of disease from different areas of the World and the need for regular injection against diseases such as Smallpox.</a:t>
            </a:r>
          </a:p>
        </p:txBody>
      </p:sp>
      <p:pic>
        <p:nvPicPr>
          <p:cNvPr id="2" name="Picture 1">
            <a:extLst>
              <a:ext uri="{FF2B5EF4-FFF2-40B4-BE49-F238E27FC236}">
                <a16:creationId xmlns:a16="http://schemas.microsoft.com/office/drawing/2014/main" id="{80DE4D5D-2ED7-4CA8-8F6F-384102930D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880" y="1267154"/>
            <a:ext cx="4033293" cy="5144156"/>
          </a:xfrm>
          <a:prstGeom prst="rect">
            <a:avLst/>
          </a:prstGeom>
        </p:spPr>
      </p:pic>
    </p:spTree>
    <p:extLst>
      <p:ext uri="{BB962C8B-B14F-4D97-AF65-F5344CB8AC3E}">
        <p14:creationId xmlns:p14="http://schemas.microsoft.com/office/powerpoint/2010/main" val="376044793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newspaper&#10;&#10;Description automatically generated">
            <a:extLst>
              <a:ext uri="{FF2B5EF4-FFF2-40B4-BE49-F238E27FC236}">
                <a16:creationId xmlns:a16="http://schemas.microsoft.com/office/drawing/2014/main" id="{D6EA3CA9-4930-1239-37BE-1C86167422F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9549" y="899968"/>
            <a:ext cx="4257650" cy="5854269"/>
          </a:xfrm>
          <a:prstGeom prst="rect">
            <a:avLst/>
          </a:prstGeom>
        </p:spPr>
      </p:pic>
      <p:pic>
        <p:nvPicPr>
          <p:cNvPr id="5" name="Picture 4" descr="A cover of a magazine&#10;&#10;Description automatically generated">
            <a:extLst>
              <a:ext uri="{FF2B5EF4-FFF2-40B4-BE49-F238E27FC236}">
                <a16:creationId xmlns:a16="http://schemas.microsoft.com/office/drawing/2014/main" id="{E01DE3D3-6F3A-59CA-DBA6-F706FB68BF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1700" y="3039868"/>
            <a:ext cx="2330300" cy="3075818"/>
          </a:xfrm>
          <a:prstGeom prst="rect">
            <a:avLst/>
          </a:prstGeom>
        </p:spPr>
      </p:pic>
      <p:pic>
        <p:nvPicPr>
          <p:cNvPr id="3" name="Picture 2" descr="A table with names and a list of names&#10;&#10;Description automatically generated with medium confidence">
            <a:extLst>
              <a:ext uri="{FF2B5EF4-FFF2-40B4-BE49-F238E27FC236}">
                <a16:creationId xmlns:a16="http://schemas.microsoft.com/office/drawing/2014/main" id="{45087573-5296-8D07-998C-D4FA71C295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0710" y="899968"/>
            <a:ext cx="4233380" cy="5854268"/>
          </a:xfrm>
          <a:prstGeom prst="rect">
            <a:avLst/>
          </a:prstGeom>
        </p:spPr>
      </p:pic>
    </p:spTree>
    <p:extLst>
      <p:ext uri="{BB962C8B-B14F-4D97-AF65-F5344CB8AC3E}">
        <p14:creationId xmlns:p14="http://schemas.microsoft.com/office/powerpoint/2010/main" val="42706282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11499" y="300933"/>
            <a:ext cx="4757571" cy="2899688"/>
          </a:xfrm>
          <a:prstGeom prst="rect">
            <a:avLst/>
          </a:prstGeom>
        </p:spPr>
      </p:pic>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45592" y="3307180"/>
            <a:ext cx="2423478" cy="3261598"/>
          </a:xfrm>
          <a:prstGeom prst="rect">
            <a:avLst/>
          </a:prstGeom>
        </p:spPr>
      </p:pic>
      <p:pic>
        <p:nvPicPr>
          <p:cNvPr id="4" name="Picture 3"/>
          <p:cNvPicPr>
            <a:picLocks noChangeAspect="1"/>
          </p:cNvPicPr>
          <p:nvPr/>
        </p:nvPicPr>
        <p:blipFill>
          <a:blip r:embed="rId4"/>
          <a:stretch>
            <a:fillRect/>
          </a:stretch>
        </p:blipFill>
        <p:spPr>
          <a:xfrm>
            <a:off x="324678" y="2692425"/>
            <a:ext cx="2561494" cy="3876353"/>
          </a:xfrm>
          <a:prstGeom prst="rect">
            <a:avLst/>
          </a:prstGeom>
        </p:spPr>
      </p:pic>
      <p:sp>
        <p:nvSpPr>
          <p:cNvPr id="5" name="TextBox 4"/>
          <p:cNvSpPr txBox="1"/>
          <p:nvPr/>
        </p:nvSpPr>
        <p:spPr>
          <a:xfrm>
            <a:off x="324678" y="980837"/>
            <a:ext cx="3786821" cy="1384995"/>
          </a:xfrm>
          <a:prstGeom prst="rect">
            <a:avLst/>
          </a:prstGeom>
          <a:noFill/>
        </p:spPr>
        <p:txBody>
          <a:bodyPr wrap="square" rtlCol="0">
            <a:spAutoFit/>
          </a:bodyPr>
          <a:lstStyle/>
          <a:p>
            <a:r>
              <a:rPr lang="en-US" sz="1200" dirty="0">
                <a:latin typeface="Times New Roman"/>
                <a:cs typeface="Times New Roman"/>
              </a:rPr>
              <a:t>Passengers, mail and cargo are allocated to the Corporations services by the Priorities Board, which controls all accommodation on British air transport out of the UK. There are varying degrees of priority, which</a:t>
            </a:r>
          </a:p>
          <a:p>
            <a:r>
              <a:rPr lang="en-US" sz="1200" dirty="0">
                <a:latin typeface="Times New Roman"/>
                <a:cs typeface="Times New Roman"/>
              </a:rPr>
              <a:t>means that even at the last minute you may have to stand down for a passenger or urgent load with yet higher priority.</a:t>
            </a:r>
          </a:p>
        </p:txBody>
      </p:sp>
      <p:sp>
        <p:nvSpPr>
          <p:cNvPr id="6" name="TextBox 5"/>
          <p:cNvSpPr txBox="1"/>
          <p:nvPr/>
        </p:nvSpPr>
        <p:spPr>
          <a:xfrm>
            <a:off x="324678" y="377245"/>
            <a:ext cx="3585647" cy="276999"/>
          </a:xfrm>
          <a:prstGeom prst="rect">
            <a:avLst/>
          </a:prstGeom>
          <a:noFill/>
        </p:spPr>
        <p:txBody>
          <a:bodyPr wrap="square" rtlCol="0">
            <a:spAutoFit/>
          </a:bodyPr>
          <a:lstStyle/>
          <a:p>
            <a:r>
              <a:rPr lang="en-US" sz="1200" b="1" dirty="0">
                <a:latin typeface="Times New Roman"/>
                <a:cs typeface="Times New Roman"/>
              </a:rPr>
              <a:t>Priorities Board</a:t>
            </a:r>
          </a:p>
        </p:txBody>
      </p:sp>
      <p:sp>
        <p:nvSpPr>
          <p:cNvPr id="7" name="TextBox 6"/>
          <p:cNvSpPr txBox="1"/>
          <p:nvPr/>
        </p:nvSpPr>
        <p:spPr>
          <a:xfrm>
            <a:off x="2992468" y="3755746"/>
            <a:ext cx="3206215" cy="2677656"/>
          </a:xfrm>
          <a:prstGeom prst="rect">
            <a:avLst/>
          </a:prstGeom>
          <a:noFill/>
        </p:spPr>
        <p:txBody>
          <a:bodyPr wrap="square" rtlCol="0">
            <a:spAutoFit/>
          </a:bodyPr>
          <a:lstStyle/>
          <a:p>
            <a:r>
              <a:rPr lang="en-US" sz="1200" dirty="0">
                <a:latin typeface="Times New Roman"/>
                <a:cs typeface="Times New Roman"/>
              </a:rPr>
              <a:t>Dear </a:t>
            </a:r>
            <a:r>
              <a:rPr lang="en-US" sz="1200" dirty="0" err="1">
                <a:latin typeface="Times New Roman"/>
                <a:cs typeface="Times New Roman"/>
              </a:rPr>
              <a:t>Mr</a:t>
            </a:r>
            <a:r>
              <a:rPr lang="en-US" sz="1200" dirty="0">
                <a:latin typeface="Times New Roman"/>
                <a:cs typeface="Times New Roman"/>
              </a:rPr>
              <a:t> </a:t>
            </a:r>
            <a:r>
              <a:rPr lang="en-US" sz="1200" dirty="0" err="1">
                <a:latin typeface="Times New Roman"/>
                <a:cs typeface="Times New Roman"/>
              </a:rPr>
              <a:t>Fysh</a:t>
            </a:r>
            <a:endParaRPr lang="en-US" sz="1200" dirty="0">
              <a:latin typeface="Times New Roman"/>
              <a:cs typeface="Times New Roman"/>
            </a:endParaRPr>
          </a:p>
          <a:p>
            <a:r>
              <a:rPr lang="en-US" sz="1200" dirty="0">
                <a:latin typeface="Times New Roman"/>
                <a:cs typeface="Times New Roman"/>
              </a:rPr>
              <a:t>The first thing to do after catching my</a:t>
            </a:r>
          </a:p>
          <a:p>
            <a:r>
              <a:rPr lang="en-US" sz="1200" dirty="0">
                <a:latin typeface="Times New Roman"/>
                <a:cs typeface="Times New Roman"/>
              </a:rPr>
              <a:t>breath in London is to thank you for being</a:t>
            </a:r>
          </a:p>
          <a:p>
            <a:r>
              <a:rPr lang="en-US" sz="1200" dirty="0">
                <a:latin typeface="Times New Roman"/>
                <a:cs typeface="Times New Roman"/>
              </a:rPr>
              <a:t>solely instrumental in getting me here. I</a:t>
            </a:r>
          </a:p>
          <a:p>
            <a:r>
              <a:rPr lang="en-US" sz="1200" dirty="0">
                <a:latin typeface="Times New Roman"/>
                <a:cs typeface="Times New Roman"/>
              </a:rPr>
              <a:t>can honestly say that without your</a:t>
            </a:r>
          </a:p>
          <a:p>
            <a:r>
              <a:rPr lang="en-US" sz="1200" dirty="0">
                <a:latin typeface="Times New Roman"/>
                <a:cs typeface="Times New Roman"/>
              </a:rPr>
              <a:t>assistance, I would have been spending the</a:t>
            </a:r>
          </a:p>
          <a:p>
            <a:r>
              <a:rPr lang="en-US" sz="1200" dirty="0">
                <a:latin typeface="Times New Roman"/>
                <a:cs typeface="Times New Roman"/>
              </a:rPr>
              <a:t>greater part of my more immediate future</a:t>
            </a:r>
          </a:p>
          <a:p>
            <a:r>
              <a:rPr lang="en-US" sz="1200" dirty="0">
                <a:latin typeface="Times New Roman"/>
                <a:cs typeface="Times New Roman"/>
              </a:rPr>
              <a:t>in Karachi. As it was, I was out under 2</a:t>
            </a:r>
          </a:p>
          <a:p>
            <a:r>
              <a:rPr lang="en-US" sz="1200" dirty="0">
                <a:latin typeface="Times New Roman"/>
                <a:cs typeface="Times New Roman"/>
              </a:rPr>
              <a:t>days. Although </a:t>
            </a:r>
            <a:r>
              <a:rPr lang="en-US" sz="1200" dirty="0" err="1">
                <a:latin typeface="Times New Roman"/>
                <a:cs typeface="Times New Roman"/>
              </a:rPr>
              <a:t>Mr</a:t>
            </a:r>
            <a:r>
              <a:rPr lang="en-US" sz="1200" dirty="0">
                <a:latin typeface="Times New Roman"/>
                <a:cs typeface="Times New Roman"/>
              </a:rPr>
              <a:t> Lloyd Taylor himself</a:t>
            </a:r>
          </a:p>
          <a:p>
            <a:r>
              <a:rPr lang="en-US" sz="1200" dirty="0">
                <a:latin typeface="Times New Roman"/>
                <a:cs typeface="Times New Roman"/>
              </a:rPr>
              <a:t>was ill while I was there, the traffic</a:t>
            </a:r>
          </a:p>
          <a:p>
            <a:r>
              <a:rPr lang="en-US" sz="1200" dirty="0">
                <a:latin typeface="Times New Roman"/>
                <a:cs typeface="Times New Roman"/>
              </a:rPr>
              <a:t>supervisor acted on your message and</a:t>
            </a:r>
          </a:p>
          <a:p>
            <a:r>
              <a:rPr lang="en-US" sz="1200" dirty="0">
                <a:latin typeface="Times New Roman"/>
                <a:cs typeface="Times New Roman"/>
              </a:rPr>
              <a:t>pushed me onto the first available plane –</a:t>
            </a:r>
          </a:p>
          <a:p>
            <a:r>
              <a:rPr lang="en-US" sz="1200" dirty="0">
                <a:latin typeface="Times New Roman"/>
                <a:cs typeface="Times New Roman"/>
              </a:rPr>
              <a:t>an unheard of precedent when minus</a:t>
            </a:r>
          </a:p>
          <a:p>
            <a:r>
              <a:rPr lang="en-US" sz="1200" dirty="0">
                <a:latin typeface="Times New Roman"/>
                <a:cs typeface="Times New Roman"/>
              </a:rPr>
              <a:t>priority I was told…</a:t>
            </a:r>
          </a:p>
        </p:txBody>
      </p:sp>
    </p:spTree>
    <p:extLst>
      <p:ext uri="{BB962C8B-B14F-4D97-AF65-F5344CB8AC3E}">
        <p14:creationId xmlns:p14="http://schemas.microsoft.com/office/powerpoint/2010/main" val="16135094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tanding in front of an airplane&#10;&#10;Description automatically generated">
            <a:extLst>
              <a:ext uri="{FF2B5EF4-FFF2-40B4-BE49-F238E27FC236}">
                <a16:creationId xmlns:a16="http://schemas.microsoft.com/office/drawing/2014/main" id="{420F3629-3264-4BED-4DA5-0C0C72DE34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84073" y="746235"/>
            <a:ext cx="3780011" cy="2310544"/>
          </a:xfrm>
          <a:prstGeom prst="rect">
            <a:avLst/>
          </a:prstGeom>
        </p:spPr>
      </p:pic>
      <p:pic>
        <p:nvPicPr>
          <p:cNvPr id="7" name="Picture 6" descr="A close-up of a envelope with stamps&#10;&#10;Description automatically generated">
            <a:extLst>
              <a:ext uri="{FF2B5EF4-FFF2-40B4-BE49-F238E27FC236}">
                <a16:creationId xmlns:a16="http://schemas.microsoft.com/office/drawing/2014/main" id="{AA39C90F-9566-8F6C-FC30-BCF5A98F27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7418" y="2191302"/>
            <a:ext cx="3821975" cy="2527575"/>
          </a:xfrm>
          <a:prstGeom prst="rect">
            <a:avLst/>
          </a:prstGeom>
        </p:spPr>
      </p:pic>
      <p:pic>
        <p:nvPicPr>
          <p:cNvPr id="9" name="Picture 8" descr="A group of men in a plane&#10;&#10;Description automatically generated">
            <a:extLst>
              <a:ext uri="{FF2B5EF4-FFF2-40B4-BE49-F238E27FC236}">
                <a16:creationId xmlns:a16="http://schemas.microsoft.com/office/drawing/2014/main" id="{6AD818A2-61E5-8A30-10A1-ED5B2C1C20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66637" y="3213403"/>
            <a:ext cx="1979738" cy="3296577"/>
          </a:xfrm>
          <a:prstGeom prst="rect">
            <a:avLst/>
          </a:prstGeom>
        </p:spPr>
      </p:pic>
      <p:sp>
        <p:nvSpPr>
          <p:cNvPr id="10" name="TextBox 9">
            <a:extLst>
              <a:ext uri="{FF2B5EF4-FFF2-40B4-BE49-F238E27FC236}">
                <a16:creationId xmlns:a16="http://schemas.microsoft.com/office/drawing/2014/main" id="{8661A1A6-363D-6AE9-9BE6-FB7F1EE95464}"/>
              </a:ext>
            </a:extLst>
          </p:cNvPr>
          <p:cNvSpPr txBox="1"/>
          <p:nvPr/>
        </p:nvSpPr>
        <p:spPr>
          <a:xfrm>
            <a:off x="292825" y="304800"/>
            <a:ext cx="4641783" cy="2031325"/>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Handley Page Halton Aircraft</a:t>
            </a:r>
          </a:p>
          <a:p>
            <a:endParaRPr lang="en-US" sz="1200" b="1"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BOAC purchased 12 converted Halifax aircraft for use on the West Africa and India routes. They were able to carry up to 10 passengers and 8,000lb of mail.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first ‘Falkirk’ was delivered on 12 July 1946. The Halton's were to take over the Dakota service to Khartoum in the Autumn 1946 but were delayed.</a:t>
            </a:r>
          </a:p>
          <a:p>
            <a:endParaRPr lang="en-US"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6F44BE0A-9AA9-47A7-4AFB-2991E59E6C99}"/>
              </a:ext>
            </a:extLst>
          </p:cNvPr>
          <p:cNvSpPr txBox="1"/>
          <p:nvPr/>
        </p:nvSpPr>
        <p:spPr>
          <a:xfrm>
            <a:off x="387418" y="4861692"/>
            <a:ext cx="4184582" cy="120032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Heliopolis was training base for ex RAF to gain their civilian pilot or navigator's license. </a:t>
            </a:r>
            <a:r>
              <a:rPr lang="en-US" sz="1200" dirty="0" err="1">
                <a:latin typeface="Times New Roman" panose="02020603050405020304" pitchFamily="18" charset="0"/>
                <a:cs typeface="Times New Roman" panose="02020603050405020304" pitchFamily="18" charset="0"/>
              </a:rPr>
              <a:t>Hurn</a:t>
            </a:r>
            <a:r>
              <a:rPr lang="en-US" sz="1200" dirty="0">
                <a:latin typeface="Times New Roman" panose="02020603050405020304" pitchFamily="18" charset="0"/>
                <a:cs typeface="Times New Roman" panose="02020603050405020304" pitchFamily="18" charset="0"/>
              </a:rPr>
              <a:t> had replaced </a:t>
            </a:r>
            <a:r>
              <a:rPr lang="en-US" sz="1200" dirty="0" err="1">
                <a:latin typeface="Times New Roman" panose="02020603050405020304" pitchFamily="18" charset="0"/>
                <a:cs typeface="Times New Roman" panose="02020603050405020304" pitchFamily="18" charset="0"/>
              </a:rPr>
              <a:t>Whitchurch</a:t>
            </a:r>
            <a:r>
              <a:rPr lang="en-US" sz="1200" dirty="0">
                <a:latin typeface="Times New Roman" panose="02020603050405020304" pitchFamily="18" charset="0"/>
                <a:cs typeface="Times New Roman" panose="02020603050405020304" pitchFamily="18" charset="0"/>
              </a:rPr>
              <a:t> at the end of 1944 for development flights and as a land plane base.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Cover from Barclays, Heliopolis with manuscript development flight.</a:t>
            </a:r>
          </a:p>
        </p:txBody>
      </p:sp>
      <p:sp>
        <p:nvSpPr>
          <p:cNvPr id="12" name="TextBox 11">
            <a:extLst>
              <a:ext uri="{FF2B5EF4-FFF2-40B4-BE49-F238E27FC236}">
                <a16:creationId xmlns:a16="http://schemas.microsoft.com/office/drawing/2014/main" id="{0F472957-0382-3C10-FA18-3B1E55ADC983}"/>
              </a:ext>
            </a:extLst>
          </p:cNvPr>
          <p:cNvSpPr txBox="1"/>
          <p:nvPr/>
        </p:nvSpPr>
        <p:spPr>
          <a:xfrm>
            <a:off x="4572000" y="3213403"/>
            <a:ext cx="1902372" cy="286232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The ‘Falkirk’ with crew and passengers at the RAF Aerodrome, Castel Benito, Tripoli.</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In flight between Cairo and Khartoum August 1946.</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 route proving flight to Khartoum via Algiers Castel Benito and Cairo returning on 8 August.</a:t>
            </a:r>
          </a:p>
          <a:p>
            <a:r>
              <a:rPr lang="en-US" sz="1200" dirty="0">
                <a:latin typeface="Times New Roman" panose="02020603050405020304" pitchFamily="18" charset="0"/>
                <a:cs typeface="Times New Roman" panose="02020603050405020304" pitchFamily="18" charset="0"/>
              </a:rPr>
              <a:t>G-AHDU Falkirk.</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Captain W Buchanen.</a:t>
            </a:r>
          </a:p>
        </p:txBody>
      </p:sp>
    </p:spTree>
    <p:extLst>
      <p:ext uri="{BB962C8B-B14F-4D97-AF65-F5344CB8AC3E}">
        <p14:creationId xmlns:p14="http://schemas.microsoft.com/office/powerpoint/2010/main" val="12591929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385" y="333650"/>
            <a:ext cx="4893131" cy="276999"/>
          </a:xfrm>
          <a:prstGeom prst="rect">
            <a:avLst/>
          </a:prstGeom>
          <a:noFill/>
        </p:spPr>
        <p:txBody>
          <a:bodyPr wrap="square" rtlCol="0">
            <a:spAutoFit/>
          </a:bodyPr>
          <a:lstStyle/>
          <a:p>
            <a:r>
              <a:rPr lang="en-US" sz="1200" b="1" dirty="0">
                <a:latin typeface="Times New Roman"/>
                <a:cs typeface="Times New Roman"/>
              </a:rPr>
              <a:t>Re-Opening ‘Springbok’ Service UK to South Africa 9 November 1945</a:t>
            </a:r>
          </a:p>
        </p:txBody>
      </p:sp>
      <p:pic>
        <p:nvPicPr>
          <p:cNvPr id="4" name="Picture 3" descr="Scan 38.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56632" y="3801811"/>
            <a:ext cx="2901428" cy="1810714"/>
          </a:xfrm>
          <a:prstGeom prst="rect">
            <a:avLst/>
          </a:prstGeom>
        </p:spPr>
      </p:pic>
      <p:pic>
        <p:nvPicPr>
          <p:cNvPr id="5" name="Picture 4" descr="Scan 36.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800" y="3685907"/>
            <a:ext cx="3197959" cy="2181213"/>
          </a:xfrm>
          <a:prstGeom prst="rect">
            <a:avLst/>
          </a:prstGeom>
        </p:spPr>
      </p:pic>
      <p:pic>
        <p:nvPicPr>
          <p:cNvPr id="7" name="Picture 6" descr="Scan 39.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5097" y="594921"/>
            <a:ext cx="4074518" cy="2916427"/>
          </a:xfrm>
          <a:prstGeom prst="rect">
            <a:avLst/>
          </a:prstGeom>
        </p:spPr>
      </p:pic>
      <p:pic>
        <p:nvPicPr>
          <p:cNvPr id="8" name="Picture 7" descr="Scan 37.jpe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95641" y="3685907"/>
            <a:ext cx="2676109" cy="2153735"/>
          </a:xfrm>
          <a:prstGeom prst="rect">
            <a:avLst/>
          </a:prstGeom>
        </p:spPr>
      </p:pic>
      <p:sp>
        <p:nvSpPr>
          <p:cNvPr id="9" name="TextBox 8"/>
          <p:cNvSpPr txBox="1"/>
          <p:nvPr/>
        </p:nvSpPr>
        <p:spPr>
          <a:xfrm>
            <a:off x="315310" y="1018358"/>
            <a:ext cx="4504673" cy="2492990"/>
          </a:xfrm>
          <a:prstGeom prst="rect">
            <a:avLst/>
          </a:prstGeom>
          <a:noFill/>
        </p:spPr>
        <p:txBody>
          <a:bodyPr wrap="square" rtlCol="0">
            <a:spAutoFit/>
          </a:bodyPr>
          <a:lstStyle/>
          <a:p>
            <a:r>
              <a:rPr lang="en-US" sz="1200" dirty="0">
                <a:latin typeface="Times New Roman"/>
                <a:cs typeface="Times New Roman"/>
              </a:rPr>
              <a:t>The York entered service with BOAC in 1944 as a first-class passenger aircraft and later to also carry freight. Owned by the Ministry of Supply and transferred from their RAF registrations 25 were later built for BOAC and of these 3 were transferred to South African Airlines to operate the ‘Springbok’ route in conjunction with BOAC. Registered ZS-ATS ‘Springbok’, ZS-ATR ‘Impala’ and ZS-ATT ‘</a:t>
            </a:r>
            <a:r>
              <a:rPr lang="en-US" sz="1200" dirty="0" err="1">
                <a:latin typeface="Times New Roman"/>
                <a:cs typeface="Times New Roman"/>
              </a:rPr>
              <a:t>Macduff</a:t>
            </a:r>
            <a:r>
              <a:rPr lang="en-US" sz="1200" dirty="0">
                <a:latin typeface="Times New Roman"/>
                <a:cs typeface="Times New Roman"/>
              </a:rPr>
              <a:t>’.</a:t>
            </a:r>
          </a:p>
          <a:p>
            <a:endParaRPr lang="en-US" sz="1200" dirty="0">
              <a:latin typeface="Times New Roman"/>
              <a:cs typeface="Times New Roman"/>
            </a:endParaRPr>
          </a:p>
          <a:p>
            <a:r>
              <a:rPr lang="en-US" sz="1200" dirty="0">
                <a:latin typeface="Times New Roman"/>
                <a:cs typeface="Times New Roman"/>
              </a:rPr>
              <a:t>First flight left </a:t>
            </a:r>
            <a:r>
              <a:rPr lang="en-US" sz="1200" dirty="0" err="1">
                <a:latin typeface="Times New Roman"/>
                <a:cs typeface="Times New Roman"/>
              </a:rPr>
              <a:t>Hurn</a:t>
            </a:r>
            <a:r>
              <a:rPr lang="en-US" sz="1200" dirty="0">
                <a:latin typeface="Times New Roman"/>
                <a:cs typeface="Times New Roman"/>
              </a:rPr>
              <a:t> 9 November 1945. The return service leaving Johannesburg on 10 November arriving in </a:t>
            </a:r>
            <a:r>
              <a:rPr lang="en-US" sz="1200" dirty="0" err="1">
                <a:latin typeface="Times New Roman"/>
                <a:cs typeface="Times New Roman"/>
              </a:rPr>
              <a:t>Hurn</a:t>
            </a:r>
            <a:r>
              <a:rPr lang="en-US" sz="1200" dirty="0">
                <a:latin typeface="Times New Roman"/>
                <a:cs typeface="Times New Roman"/>
              </a:rPr>
              <a:t> on 12 November.</a:t>
            </a:r>
          </a:p>
          <a:p>
            <a:endParaRPr lang="en-US" sz="1200" dirty="0">
              <a:latin typeface="Times New Roman"/>
              <a:cs typeface="Times New Roman"/>
            </a:endParaRPr>
          </a:p>
          <a:p>
            <a:r>
              <a:rPr lang="en-US" sz="1200" dirty="0">
                <a:latin typeface="Times New Roman"/>
                <a:cs typeface="Times New Roman"/>
              </a:rPr>
              <a:t>The York’s were replaced the following year by DC4 aircraft and returned to BOAC. </a:t>
            </a:r>
          </a:p>
        </p:txBody>
      </p:sp>
    </p:spTree>
    <p:extLst>
      <p:ext uri="{BB962C8B-B14F-4D97-AF65-F5344CB8AC3E}">
        <p14:creationId xmlns:p14="http://schemas.microsoft.com/office/powerpoint/2010/main" val="33230959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n 41.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3898799" y="1520278"/>
            <a:ext cx="3583371" cy="6223592"/>
          </a:xfrm>
          <a:prstGeom prst="rect">
            <a:avLst/>
          </a:prstGeom>
        </p:spPr>
      </p:pic>
      <p:pic>
        <p:nvPicPr>
          <p:cNvPr id="2" name="Picture 1" descr="Scan 40.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142238" y="-518051"/>
            <a:ext cx="2506404" cy="4353119"/>
          </a:xfrm>
          <a:prstGeom prst="rect">
            <a:avLst/>
          </a:prstGeom>
        </p:spPr>
      </p:pic>
      <p:pic>
        <p:nvPicPr>
          <p:cNvPr id="4" name="Picture 3" descr="Scan 42.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16970" y="833146"/>
            <a:ext cx="3434330" cy="1589912"/>
          </a:xfrm>
          <a:prstGeom prst="rect">
            <a:avLst/>
          </a:prstGeom>
        </p:spPr>
      </p:pic>
      <p:pic>
        <p:nvPicPr>
          <p:cNvPr id="5" name="Picture 4" descr="Scan 43.jpe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7814" y="3517648"/>
            <a:ext cx="3705606" cy="2228850"/>
          </a:xfrm>
          <a:prstGeom prst="rect">
            <a:avLst/>
          </a:prstGeom>
        </p:spPr>
      </p:pic>
    </p:spTree>
    <p:extLst>
      <p:ext uri="{BB962C8B-B14F-4D97-AF65-F5344CB8AC3E}">
        <p14:creationId xmlns:p14="http://schemas.microsoft.com/office/powerpoint/2010/main" val="2642897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1B336C-3435-ADAD-4ECC-121D71C46186}"/>
              </a:ext>
            </a:extLst>
          </p:cNvPr>
          <p:cNvSpPr txBox="1"/>
          <p:nvPr/>
        </p:nvSpPr>
        <p:spPr>
          <a:xfrm>
            <a:off x="262759" y="252248"/>
            <a:ext cx="525517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Royal Tour of Africa February to April 1947 – Mail from the Train</a:t>
            </a:r>
          </a:p>
        </p:txBody>
      </p:sp>
      <p:sp>
        <p:nvSpPr>
          <p:cNvPr id="3" name="TextBox 2">
            <a:extLst>
              <a:ext uri="{FF2B5EF4-FFF2-40B4-BE49-F238E27FC236}">
                <a16:creationId xmlns:a16="http://schemas.microsoft.com/office/drawing/2014/main" id="{4723C11C-7A18-08DA-A811-7864C6DF1274}"/>
              </a:ext>
            </a:extLst>
          </p:cNvPr>
          <p:cNvSpPr txBox="1"/>
          <p:nvPr/>
        </p:nvSpPr>
        <p:spPr>
          <a:xfrm>
            <a:off x="346840" y="529247"/>
            <a:ext cx="8429297"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was the first visit to a dominion by a reigning sovereign post WW2. Aim to strengthen ties to the </a:t>
            </a:r>
            <a:r>
              <a:rPr lang="en-US" sz="1200" dirty="0" err="1">
                <a:latin typeface="Times New Roman" panose="02020603050405020304" pitchFamily="18" charset="0"/>
                <a:cs typeface="Times New Roman" panose="02020603050405020304" pitchFamily="18" charset="0"/>
              </a:rPr>
              <a:t>Commonweath</a:t>
            </a:r>
            <a:r>
              <a:rPr lang="en-US" sz="1200" dirty="0">
                <a:latin typeface="Times New Roman" panose="02020603050405020304" pitchFamily="18" charset="0"/>
                <a:cs typeface="Times New Roman" panose="02020603050405020304" pitchFamily="18" charset="0"/>
              </a:rPr>
              <a:t> and support the PM,  Jan Smuts. It marked the first official appearances of the Princesses and Elizabeth’s 21 birthday. The first ‘pilot’ train contained the Press Office and staff, the second the ‘white train’ contained the royal party and the third ‘ghost’ train spare equipment.</a:t>
            </a:r>
          </a:p>
        </p:txBody>
      </p:sp>
      <p:sp>
        <p:nvSpPr>
          <p:cNvPr id="4" name="TextBox 3">
            <a:extLst>
              <a:ext uri="{FF2B5EF4-FFF2-40B4-BE49-F238E27FC236}">
                <a16:creationId xmlns:a16="http://schemas.microsoft.com/office/drawing/2014/main" id="{67095EDD-6CDB-6677-2CAF-1ED5AC4BF191}"/>
              </a:ext>
            </a:extLst>
          </p:cNvPr>
          <p:cNvSpPr txBox="1"/>
          <p:nvPr/>
        </p:nvSpPr>
        <p:spPr>
          <a:xfrm>
            <a:off x="346840" y="1240221"/>
            <a:ext cx="2900857" cy="507831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On the 28 March 1947 the party was at Nelspruit, S Africa to visit a sub tropical fruit station.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In answer to yours dated 18 March, I am pleased to do whatever is within my power. So herewith enclosed one unused set and will attach one other to the envelope.. They are the only stamps issued in the Union.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Basutoland is very difficult, and the sets I obtained then are all disposed of. Many people on this train sent letters then to be posted and have not yet received them. I think it was a very small issue. Swaziland I am waiting to hear from and will see what I can do.</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Rhodesia should be easier. There is no issue of special cards on the White Train and this paper and more especially the envelopes have been exhausted.</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So will send on a set of Rhodesian used and unused with, if possible, the date mark of ?????</a:t>
            </a:r>
          </a:p>
        </p:txBody>
      </p:sp>
      <p:pic>
        <p:nvPicPr>
          <p:cNvPr id="5" name="Picture 4">
            <a:extLst>
              <a:ext uri="{FF2B5EF4-FFF2-40B4-BE49-F238E27FC236}">
                <a16:creationId xmlns:a16="http://schemas.microsoft.com/office/drawing/2014/main" id="{F2C89F52-242B-2799-6F3C-B8042766CB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6073158" y="5076496"/>
            <a:ext cx="2826475" cy="1571297"/>
          </a:xfrm>
          <a:prstGeom prst="rect">
            <a:avLst/>
          </a:prstGeom>
        </p:spPr>
      </p:pic>
      <p:pic>
        <p:nvPicPr>
          <p:cNvPr id="6" name="Picture 5">
            <a:extLst>
              <a:ext uri="{FF2B5EF4-FFF2-40B4-BE49-F238E27FC236}">
                <a16:creationId xmlns:a16="http://schemas.microsoft.com/office/drawing/2014/main" id="{442A417E-D4EB-A326-1213-13E424AEAD9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10800000">
            <a:off x="3224154" y="1922957"/>
            <a:ext cx="2672151" cy="2081484"/>
          </a:xfrm>
          <a:prstGeom prst="rect">
            <a:avLst/>
          </a:prstGeom>
        </p:spPr>
      </p:pic>
      <p:pic>
        <p:nvPicPr>
          <p:cNvPr id="11" name="Picture 10">
            <a:extLst>
              <a:ext uri="{FF2B5EF4-FFF2-40B4-BE49-F238E27FC236}">
                <a16:creationId xmlns:a16="http://schemas.microsoft.com/office/drawing/2014/main" id="{216E9361-18A3-4B0D-1727-5A75C8F0B3A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0041" y="1175578"/>
            <a:ext cx="2892707" cy="3626069"/>
          </a:xfrm>
          <a:prstGeom prst="rect">
            <a:avLst/>
          </a:prstGeom>
        </p:spPr>
      </p:pic>
      <p:pic>
        <p:nvPicPr>
          <p:cNvPr id="12" name="Picture 11">
            <a:extLst>
              <a:ext uri="{FF2B5EF4-FFF2-40B4-BE49-F238E27FC236}">
                <a16:creationId xmlns:a16="http://schemas.microsoft.com/office/drawing/2014/main" id="{2CE59F64-29AC-A2B8-9356-72AB94843C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9752" y="4333224"/>
            <a:ext cx="2686553" cy="1857370"/>
          </a:xfrm>
          <a:prstGeom prst="rect">
            <a:avLst/>
          </a:prstGeom>
        </p:spPr>
      </p:pic>
    </p:spTree>
    <p:extLst>
      <p:ext uri="{BB962C8B-B14F-4D97-AF65-F5344CB8AC3E}">
        <p14:creationId xmlns:p14="http://schemas.microsoft.com/office/powerpoint/2010/main" val="32643671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1D2912-35A7-A725-2F9C-04F9CFC01151}"/>
              </a:ext>
            </a:extLst>
          </p:cNvPr>
          <p:cNvSpPr txBox="1"/>
          <p:nvPr/>
        </p:nvSpPr>
        <p:spPr>
          <a:xfrm>
            <a:off x="199697" y="220717"/>
            <a:ext cx="727315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Royal Tour of Africa February – April 1947 – Incoming mail </a:t>
            </a:r>
          </a:p>
        </p:txBody>
      </p:sp>
      <p:sp>
        <p:nvSpPr>
          <p:cNvPr id="3" name="TextBox 2">
            <a:extLst>
              <a:ext uri="{FF2B5EF4-FFF2-40B4-BE49-F238E27FC236}">
                <a16:creationId xmlns:a16="http://schemas.microsoft.com/office/drawing/2014/main" id="{E355A1D6-7560-CA01-3BC1-6A71F30B7DEB}"/>
              </a:ext>
            </a:extLst>
          </p:cNvPr>
          <p:cNvSpPr txBox="1"/>
          <p:nvPr/>
        </p:nvSpPr>
        <p:spPr>
          <a:xfrm>
            <a:off x="1051033" y="4099033"/>
            <a:ext cx="3678621" cy="193899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Newspaper Wrapper addressed to the Royal Train.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Letter rate 1/- per ½ oz.</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From 7- 16 April 1947 the train was in Salisbury, Rhodesia the Royal Household staff taking over all the postal duties from the South African PO staff and liaising with Rhodesia Posts.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Blue Royal Cachet 14 April 1947 applied to the reverse.</a:t>
            </a:r>
          </a:p>
        </p:txBody>
      </p:sp>
      <p:pic>
        <p:nvPicPr>
          <p:cNvPr id="5" name="Picture 4">
            <a:extLst>
              <a:ext uri="{FF2B5EF4-FFF2-40B4-BE49-F238E27FC236}">
                <a16:creationId xmlns:a16="http://schemas.microsoft.com/office/drawing/2014/main" id="{98749FB1-886A-E3DA-BAF2-8C52E8B4B9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3209179" y="-1270856"/>
            <a:ext cx="2541712" cy="6858000"/>
          </a:xfrm>
          <a:prstGeom prst="rect">
            <a:avLst/>
          </a:prstGeom>
        </p:spPr>
      </p:pic>
      <p:pic>
        <p:nvPicPr>
          <p:cNvPr id="6" name="Picture 5">
            <a:extLst>
              <a:ext uri="{FF2B5EF4-FFF2-40B4-BE49-F238E27FC236}">
                <a16:creationId xmlns:a16="http://schemas.microsoft.com/office/drawing/2014/main" id="{90B35012-8EA9-A356-2C80-795EB5BE0B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697531" y="3716726"/>
            <a:ext cx="2212822" cy="2578045"/>
          </a:xfrm>
          <a:prstGeom prst="rect">
            <a:avLst/>
          </a:prstGeom>
        </p:spPr>
      </p:pic>
    </p:spTree>
    <p:extLst>
      <p:ext uri="{BB962C8B-B14F-4D97-AF65-F5344CB8AC3E}">
        <p14:creationId xmlns:p14="http://schemas.microsoft.com/office/powerpoint/2010/main" val="18132408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0C9651-DFDC-B494-E0F2-A388BBD6D1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852304" y="766290"/>
            <a:ext cx="5077636" cy="6782242"/>
          </a:xfrm>
          <a:prstGeom prst="rect">
            <a:avLst/>
          </a:prstGeom>
        </p:spPr>
      </p:pic>
      <p:pic>
        <p:nvPicPr>
          <p:cNvPr id="3" name="Picture 2">
            <a:extLst>
              <a:ext uri="{FF2B5EF4-FFF2-40B4-BE49-F238E27FC236}">
                <a16:creationId xmlns:a16="http://schemas.microsoft.com/office/drawing/2014/main" id="{327B8745-5D66-B83D-40C3-63B0425105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2243" y="1618593"/>
            <a:ext cx="2145209" cy="5090658"/>
          </a:xfrm>
          <a:prstGeom prst="rect">
            <a:avLst/>
          </a:prstGeom>
        </p:spPr>
      </p:pic>
      <p:pic>
        <p:nvPicPr>
          <p:cNvPr id="4" name="Picture 3">
            <a:extLst>
              <a:ext uri="{FF2B5EF4-FFF2-40B4-BE49-F238E27FC236}">
                <a16:creationId xmlns:a16="http://schemas.microsoft.com/office/drawing/2014/main" id="{90B1B6AB-DBBA-E233-2AE1-F0DE8CC8A8F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3501" y="0"/>
            <a:ext cx="805154" cy="1833574"/>
          </a:xfrm>
          <a:prstGeom prst="rect">
            <a:avLst/>
          </a:prstGeom>
        </p:spPr>
      </p:pic>
      <p:sp>
        <p:nvSpPr>
          <p:cNvPr id="5" name="TextBox 4">
            <a:extLst>
              <a:ext uri="{FF2B5EF4-FFF2-40B4-BE49-F238E27FC236}">
                <a16:creationId xmlns:a16="http://schemas.microsoft.com/office/drawing/2014/main" id="{DA357879-6332-7343-7EE6-BE8621E3A603}"/>
              </a:ext>
            </a:extLst>
          </p:cNvPr>
          <p:cNvSpPr txBox="1"/>
          <p:nvPr/>
        </p:nvSpPr>
        <p:spPr>
          <a:xfrm>
            <a:off x="509452" y="1139453"/>
            <a:ext cx="463404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Joint  B.O.A.C. and S.A.A. Brochure from 2 November 1947</a:t>
            </a:r>
          </a:p>
        </p:txBody>
      </p:sp>
    </p:spTree>
    <p:extLst>
      <p:ext uri="{BB962C8B-B14F-4D97-AF65-F5344CB8AC3E}">
        <p14:creationId xmlns:p14="http://schemas.microsoft.com/office/powerpoint/2010/main" val="835179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423D98F-B2A6-65EE-996C-FA6D23EE5F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33114" y="980664"/>
            <a:ext cx="3673671" cy="4524703"/>
          </a:xfrm>
          <a:prstGeom prst="rect">
            <a:avLst/>
          </a:prstGeom>
        </p:spPr>
      </p:pic>
      <p:pic>
        <p:nvPicPr>
          <p:cNvPr id="3" name="Picture 2">
            <a:extLst>
              <a:ext uri="{FF2B5EF4-FFF2-40B4-BE49-F238E27FC236}">
                <a16:creationId xmlns:a16="http://schemas.microsoft.com/office/drawing/2014/main" id="{3F420976-5B6E-BEF7-1BCD-D1A4B68739BD}"/>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10000" b="90000" l="10000" r="90000">
                        <a14:backgroundMark x1="6036" y1="8269" x2="6036" y2="8269"/>
                      </a14:backgroundRemoval>
                    </a14:imgEffect>
                  </a14:imgLayer>
                </a14:imgProps>
              </a:ext>
              <a:ext uri="{28A0092B-C50C-407E-A947-70E740481C1C}">
                <a14:useLocalDpi xmlns:a14="http://schemas.microsoft.com/office/drawing/2010/main"/>
              </a:ext>
            </a:extLst>
          </a:blip>
          <a:stretch>
            <a:fillRect/>
          </a:stretch>
        </p:blipFill>
        <p:spPr>
          <a:xfrm>
            <a:off x="193728" y="0"/>
            <a:ext cx="4279919" cy="6858000"/>
          </a:xfrm>
          <a:prstGeom prst="rect">
            <a:avLst/>
          </a:prstGeom>
        </p:spPr>
      </p:pic>
      <p:pic>
        <p:nvPicPr>
          <p:cNvPr id="4" name="Picture 3">
            <a:extLst>
              <a:ext uri="{FF2B5EF4-FFF2-40B4-BE49-F238E27FC236}">
                <a16:creationId xmlns:a16="http://schemas.microsoft.com/office/drawing/2014/main" id="{3AFAC2FC-A768-C8E4-1A66-20F7798118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7215" y="980664"/>
            <a:ext cx="3674957" cy="5530494"/>
          </a:xfrm>
          <a:prstGeom prst="rect">
            <a:avLst/>
          </a:prstGeom>
        </p:spPr>
      </p:pic>
      <p:sp>
        <p:nvSpPr>
          <p:cNvPr id="5" name="TextBox 4">
            <a:extLst>
              <a:ext uri="{FF2B5EF4-FFF2-40B4-BE49-F238E27FC236}">
                <a16:creationId xmlns:a16="http://schemas.microsoft.com/office/drawing/2014/main" id="{0468829F-0824-6364-58A4-D939A428E7EE}"/>
              </a:ext>
            </a:extLst>
          </p:cNvPr>
          <p:cNvSpPr txBox="1"/>
          <p:nvPr/>
        </p:nvSpPr>
        <p:spPr>
          <a:xfrm>
            <a:off x="537215" y="231228"/>
            <a:ext cx="747166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Flight AS/AN 47 First Regular Service Croydon – Capetown January/ February 1932</a:t>
            </a:r>
          </a:p>
        </p:txBody>
      </p:sp>
      <p:sp>
        <p:nvSpPr>
          <p:cNvPr id="7" name="TextBox 6">
            <a:extLst>
              <a:ext uri="{FF2B5EF4-FFF2-40B4-BE49-F238E27FC236}">
                <a16:creationId xmlns:a16="http://schemas.microsoft.com/office/drawing/2014/main" id="{26EEBA76-8589-4478-F066-BAE8671A793D}"/>
              </a:ext>
            </a:extLst>
          </p:cNvPr>
          <p:cNvSpPr txBox="1"/>
          <p:nvPr/>
        </p:nvSpPr>
        <p:spPr>
          <a:xfrm>
            <a:off x="5276193" y="5812221"/>
            <a:ext cx="3330592"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Imperial Airways Publicity letter to advertise the opening of the new service to South Africa.</a:t>
            </a:r>
          </a:p>
        </p:txBody>
      </p:sp>
    </p:spTree>
    <p:extLst>
      <p:ext uri="{BB962C8B-B14F-4D97-AF65-F5344CB8AC3E}">
        <p14:creationId xmlns:p14="http://schemas.microsoft.com/office/powerpoint/2010/main" val="239794021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B42EEA-CF2B-8702-0ACA-5589C36FE4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4533" y="990343"/>
            <a:ext cx="4480130" cy="2597918"/>
          </a:xfrm>
          <a:prstGeom prst="rect">
            <a:avLst/>
          </a:prstGeom>
        </p:spPr>
      </p:pic>
      <p:pic>
        <p:nvPicPr>
          <p:cNvPr id="3" name="Picture 2">
            <a:extLst>
              <a:ext uri="{FF2B5EF4-FFF2-40B4-BE49-F238E27FC236}">
                <a16:creationId xmlns:a16="http://schemas.microsoft.com/office/drawing/2014/main" id="{9BB932AD-1A10-8707-A3E2-AEBEC9FF53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214" y="3928019"/>
            <a:ext cx="3358787" cy="1841009"/>
          </a:xfrm>
          <a:prstGeom prst="rect">
            <a:avLst/>
          </a:prstGeom>
        </p:spPr>
      </p:pic>
      <p:pic>
        <p:nvPicPr>
          <p:cNvPr id="4" name="Picture 3">
            <a:extLst>
              <a:ext uri="{FF2B5EF4-FFF2-40B4-BE49-F238E27FC236}">
                <a16:creationId xmlns:a16="http://schemas.microsoft.com/office/drawing/2014/main" id="{D6AFCE0B-3294-BEC3-0541-A2A2905751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3914618"/>
            <a:ext cx="3979452" cy="2447457"/>
          </a:xfrm>
          <a:prstGeom prst="rect">
            <a:avLst/>
          </a:prstGeom>
        </p:spPr>
      </p:pic>
      <p:sp>
        <p:nvSpPr>
          <p:cNvPr id="5" name="TextBox 4">
            <a:extLst>
              <a:ext uri="{FF2B5EF4-FFF2-40B4-BE49-F238E27FC236}">
                <a16:creationId xmlns:a16="http://schemas.microsoft.com/office/drawing/2014/main" id="{689FA3B5-F084-64A2-59CF-C386506824A6}"/>
              </a:ext>
            </a:extLst>
          </p:cNvPr>
          <p:cNvSpPr txBox="1"/>
          <p:nvPr/>
        </p:nvSpPr>
        <p:spPr>
          <a:xfrm>
            <a:off x="184533" y="281890"/>
            <a:ext cx="6025243"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Johannesburg to Shanghai via Bangkok and Hong Kong 2 December 1947</a:t>
            </a:r>
          </a:p>
        </p:txBody>
      </p:sp>
      <p:sp>
        <p:nvSpPr>
          <p:cNvPr id="6" name="TextBox 5">
            <a:extLst>
              <a:ext uri="{FF2B5EF4-FFF2-40B4-BE49-F238E27FC236}">
                <a16:creationId xmlns:a16="http://schemas.microsoft.com/office/drawing/2014/main" id="{3660A2C1-BF9A-268C-1334-FE3BE521D2A9}"/>
              </a:ext>
            </a:extLst>
          </p:cNvPr>
          <p:cNvSpPr txBox="1"/>
          <p:nvPr/>
        </p:nvSpPr>
        <p:spPr>
          <a:xfrm>
            <a:off x="5068613" y="1968720"/>
            <a:ext cx="3184635" cy="120032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 dated 2 December 1947 back stamp 18 December 1947.</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At the time there was a civil war in China between the Nationalist Government and Communist Party that could delay mails.</a:t>
            </a:r>
          </a:p>
        </p:txBody>
      </p:sp>
    </p:spTree>
    <p:extLst>
      <p:ext uri="{BB962C8B-B14F-4D97-AF65-F5344CB8AC3E}">
        <p14:creationId xmlns:p14="http://schemas.microsoft.com/office/powerpoint/2010/main" val="380961446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D946F5-177A-A7BC-DB4A-0D0F0E28379B}"/>
              </a:ext>
            </a:extLst>
          </p:cNvPr>
          <p:cNvSpPr txBox="1"/>
          <p:nvPr/>
        </p:nvSpPr>
        <p:spPr>
          <a:xfrm>
            <a:off x="189186" y="189186"/>
            <a:ext cx="4141076"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BOAC Solent Flights to East Africa 1948</a:t>
            </a:r>
          </a:p>
        </p:txBody>
      </p:sp>
      <p:pic>
        <p:nvPicPr>
          <p:cNvPr id="4" name="Picture 3" descr="A close-up of a lion&#10;&#10;Description automatically generated">
            <a:extLst>
              <a:ext uri="{FF2B5EF4-FFF2-40B4-BE49-F238E27FC236}">
                <a16:creationId xmlns:a16="http://schemas.microsoft.com/office/drawing/2014/main" id="{F74EF812-7025-8260-EFE0-FF99948BB9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3666" y="709650"/>
            <a:ext cx="1174188" cy="2686920"/>
          </a:xfrm>
          <a:prstGeom prst="rect">
            <a:avLst/>
          </a:prstGeom>
        </p:spPr>
      </p:pic>
      <p:pic>
        <p:nvPicPr>
          <p:cNvPr id="8" name="Picture 7" descr="An airplane flying over the ocean&#10;&#10;Description automatically generated">
            <a:extLst>
              <a:ext uri="{FF2B5EF4-FFF2-40B4-BE49-F238E27FC236}">
                <a16:creationId xmlns:a16="http://schemas.microsoft.com/office/drawing/2014/main" id="{03DBA37A-DCF8-9983-5656-EC34B32B6C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46693" y="872359"/>
            <a:ext cx="4671580" cy="5412827"/>
          </a:xfrm>
          <a:prstGeom prst="rect">
            <a:avLst/>
          </a:prstGeom>
        </p:spPr>
      </p:pic>
      <p:pic>
        <p:nvPicPr>
          <p:cNvPr id="10" name="Picture 9" descr="A group of people standing in front of a plane&#10;&#10;Description automatically generated">
            <a:extLst>
              <a:ext uri="{FF2B5EF4-FFF2-40B4-BE49-F238E27FC236}">
                <a16:creationId xmlns:a16="http://schemas.microsoft.com/office/drawing/2014/main" id="{F99CB153-E81C-84D3-B075-FFBBA1621D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6985" y="3576184"/>
            <a:ext cx="4027418" cy="2929719"/>
          </a:xfrm>
          <a:prstGeom prst="rect">
            <a:avLst/>
          </a:prstGeom>
        </p:spPr>
      </p:pic>
      <p:sp>
        <p:nvSpPr>
          <p:cNvPr id="11" name="TextBox 10">
            <a:extLst>
              <a:ext uri="{FF2B5EF4-FFF2-40B4-BE49-F238E27FC236}">
                <a16:creationId xmlns:a16="http://schemas.microsoft.com/office/drawing/2014/main" id="{7FBA6830-71A8-969A-8ECA-12B1FA8B050D}"/>
              </a:ext>
            </a:extLst>
          </p:cNvPr>
          <p:cNvSpPr txBox="1"/>
          <p:nvPr/>
        </p:nvSpPr>
        <p:spPr>
          <a:xfrm>
            <a:off x="376985" y="771997"/>
            <a:ext cx="2826681"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Opening of new flying boat base and dock,  Below - christening ceremony for the new aircraft “Southampton’.</a:t>
            </a:r>
          </a:p>
        </p:txBody>
      </p:sp>
      <p:pic>
        <p:nvPicPr>
          <p:cNvPr id="5" name="Picture 4">
            <a:extLst>
              <a:ext uri="{FF2B5EF4-FFF2-40B4-BE49-F238E27FC236}">
                <a16:creationId xmlns:a16="http://schemas.microsoft.com/office/drawing/2014/main" id="{F3FC74B1-634A-3E20-39D6-D0B9FDD5EE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762799" y="1164936"/>
            <a:ext cx="1866839" cy="2638468"/>
          </a:xfrm>
          <a:prstGeom prst="rect">
            <a:avLst/>
          </a:prstGeom>
        </p:spPr>
      </p:pic>
    </p:spTree>
    <p:extLst>
      <p:ext uri="{BB962C8B-B14F-4D97-AF65-F5344CB8AC3E}">
        <p14:creationId xmlns:p14="http://schemas.microsoft.com/office/powerpoint/2010/main" val="42277243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817736-0A91-0388-5909-C24CC0433F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89300" y="286350"/>
            <a:ext cx="4497500" cy="6285299"/>
          </a:xfrm>
          <a:prstGeom prst="rect">
            <a:avLst/>
          </a:prstGeom>
        </p:spPr>
      </p:pic>
      <p:pic>
        <p:nvPicPr>
          <p:cNvPr id="4" name="Picture 3">
            <a:extLst>
              <a:ext uri="{FF2B5EF4-FFF2-40B4-BE49-F238E27FC236}">
                <a16:creationId xmlns:a16="http://schemas.microsoft.com/office/drawing/2014/main" id="{41EF22F7-ECB6-8A0F-483C-573466C815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86709" y="3031577"/>
            <a:ext cx="4102590" cy="2682462"/>
          </a:xfrm>
          <a:prstGeom prst="rect">
            <a:avLst/>
          </a:prstGeom>
        </p:spPr>
      </p:pic>
      <p:sp>
        <p:nvSpPr>
          <p:cNvPr id="5" name="TextBox 4">
            <a:extLst>
              <a:ext uri="{FF2B5EF4-FFF2-40B4-BE49-F238E27FC236}">
                <a16:creationId xmlns:a16="http://schemas.microsoft.com/office/drawing/2014/main" id="{0DC66BBA-E55B-F261-8AFB-B4F792006E20}"/>
              </a:ext>
            </a:extLst>
          </p:cNvPr>
          <p:cNvSpPr txBox="1"/>
          <p:nvPr/>
        </p:nvSpPr>
        <p:spPr>
          <a:xfrm>
            <a:off x="457200" y="1503637"/>
            <a:ext cx="3097925"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Food provision was also changing from fresh food acquired at regular stops to frozen meals. Partly reflecting the greater number of passengers carried and longer flight times due to the greater aircraft ranges.</a:t>
            </a:r>
          </a:p>
        </p:txBody>
      </p:sp>
    </p:spTree>
    <p:extLst>
      <p:ext uri="{BB962C8B-B14F-4D97-AF65-F5344CB8AC3E}">
        <p14:creationId xmlns:p14="http://schemas.microsoft.com/office/powerpoint/2010/main" val="27959864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98166" y="1229838"/>
            <a:ext cx="5785627" cy="3448000"/>
          </a:xfrm>
          <a:prstGeom prst="rect">
            <a:avLst/>
          </a:prstGeom>
        </p:spPr>
      </p:pic>
      <p:sp>
        <p:nvSpPr>
          <p:cNvPr id="3" name="TextBox 2"/>
          <p:cNvSpPr txBox="1"/>
          <p:nvPr/>
        </p:nvSpPr>
        <p:spPr>
          <a:xfrm>
            <a:off x="706369" y="5351163"/>
            <a:ext cx="8914536" cy="276999"/>
          </a:xfrm>
          <a:prstGeom prst="rect">
            <a:avLst/>
          </a:prstGeom>
          <a:noFill/>
        </p:spPr>
        <p:txBody>
          <a:bodyPr wrap="square" rtlCol="0">
            <a:spAutoFit/>
          </a:bodyPr>
          <a:lstStyle/>
          <a:p>
            <a:r>
              <a:rPr lang="en-US" sz="1200" dirty="0">
                <a:latin typeface="Times New Roman"/>
                <a:cs typeface="Times New Roman"/>
              </a:rPr>
              <a:t>Mail rates were changed </a:t>
            </a:r>
            <a:r>
              <a:rPr lang="en-US" sz="1200" dirty="0" err="1">
                <a:latin typeface="Times New Roman"/>
                <a:cs typeface="Times New Roman"/>
              </a:rPr>
              <a:t>wef</a:t>
            </a:r>
            <a:r>
              <a:rPr lang="en-US" sz="1200" dirty="0">
                <a:latin typeface="Times New Roman"/>
                <a:cs typeface="Times New Roman"/>
              </a:rPr>
              <a:t> 4 October 1948 to zones. Europe was in Zone 3. Foreign country rate 1/6 per </a:t>
            </a:r>
            <a:r>
              <a:rPr lang="en-US" sz="1200" dirty="0" err="1">
                <a:latin typeface="Times New Roman"/>
                <a:cs typeface="Times New Roman"/>
              </a:rPr>
              <a:t>oz</a:t>
            </a:r>
            <a:r>
              <a:rPr lang="en-US" sz="1200" dirty="0">
                <a:latin typeface="Times New Roman"/>
                <a:cs typeface="Times New Roman"/>
              </a:rPr>
              <a:t> (UK </a:t>
            </a:r>
            <a:r>
              <a:rPr lang="mr-IN" sz="1200" dirty="0">
                <a:latin typeface="Times New Roman"/>
                <a:cs typeface="Times New Roman"/>
              </a:rPr>
              <a:t>1/3 </a:t>
            </a:r>
            <a:r>
              <a:rPr lang="mr-IN" sz="1200" dirty="0" err="1">
                <a:latin typeface="Times New Roman"/>
                <a:cs typeface="Times New Roman"/>
              </a:rPr>
              <a:t>per</a:t>
            </a:r>
            <a:r>
              <a:rPr lang="mr-IN" sz="1200" dirty="0">
                <a:latin typeface="Times New Roman"/>
                <a:cs typeface="Times New Roman"/>
              </a:rPr>
              <a:t> </a:t>
            </a:r>
            <a:r>
              <a:rPr lang="mr-IN" sz="1200" dirty="0" err="1">
                <a:latin typeface="Times New Roman"/>
                <a:cs typeface="Times New Roman"/>
              </a:rPr>
              <a:t>oz</a:t>
            </a:r>
            <a:r>
              <a:rPr lang="mr-IN" sz="1200" dirty="0">
                <a:latin typeface="Times New Roman"/>
                <a:cs typeface="Times New Roman"/>
              </a:rPr>
              <a:t>).</a:t>
            </a:r>
            <a:endParaRPr lang="en-US" sz="1200" dirty="0">
              <a:latin typeface="Times New Roman"/>
              <a:cs typeface="Times New Roman"/>
            </a:endParaRPr>
          </a:p>
        </p:txBody>
      </p:sp>
    </p:spTree>
    <p:extLst>
      <p:ext uri="{BB962C8B-B14F-4D97-AF65-F5344CB8AC3E}">
        <p14:creationId xmlns:p14="http://schemas.microsoft.com/office/powerpoint/2010/main" val="211392092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779005-0E0F-7BBE-75ED-4FE2A93985D0}"/>
              </a:ext>
            </a:extLst>
          </p:cNvPr>
          <p:cNvSpPr txBox="1"/>
          <p:nvPr/>
        </p:nvSpPr>
        <p:spPr>
          <a:xfrm>
            <a:off x="262759" y="199696"/>
            <a:ext cx="787224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Flight Information RMA Southampton. Undated should be late 1949</a:t>
            </a:r>
          </a:p>
        </p:txBody>
      </p:sp>
      <p:sp>
        <p:nvSpPr>
          <p:cNvPr id="3" name="TextBox 2">
            <a:extLst>
              <a:ext uri="{FF2B5EF4-FFF2-40B4-BE49-F238E27FC236}">
                <a16:creationId xmlns:a16="http://schemas.microsoft.com/office/drawing/2014/main" id="{4CCA7BBF-2C74-0FBB-1F29-8D953A11EBE1}"/>
              </a:ext>
            </a:extLst>
          </p:cNvPr>
          <p:cNvSpPr txBox="1"/>
          <p:nvPr/>
        </p:nvSpPr>
        <p:spPr>
          <a:xfrm>
            <a:off x="515007" y="5259164"/>
            <a:ext cx="3888827"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Captain Rotherham at 11.30 GMT.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160 miles NW of Khartoum due Alexandria at 16.45 GMT.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‘Cross Nile about 30 miles NE of Kareima.’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Approx 6,000 feet above ground level. Air Speed 195 mph.</a:t>
            </a:r>
          </a:p>
        </p:txBody>
      </p:sp>
      <p:sp>
        <p:nvSpPr>
          <p:cNvPr id="4" name="TextBox 3">
            <a:extLst>
              <a:ext uri="{FF2B5EF4-FFF2-40B4-BE49-F238E27FC236}">
                <a16:creationId xmlns:a16="http://schemas.microsoft.com/office/drawing/2014/main" id="{F6447D01-52F8-0A5F-E290-3278F70E72F8}"/>
              </a:ext>
            </a:extLst>
          </p:cNvPr>
          <p:cNvSpPr txBox="1"/>
          <p:nvPr/>
        </p:nvSpPr>
        <p:spPr>
          <a:xfrm>
            <a:off x="4740166" y="5443830"/>
            <a:ext cx="3888827" cy="120032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Captain Rotherham at 12.05 GMT.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15 miles east of Le Havre due Southampton 13.50 GMT 1 hour 10 mins ahead of schedule.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8,500 feet above sea level. Air Speed 196 mph.</a:t>
            </a:r>
          </a:p>
        </p:txBody>
      </p:sp>
      <p:pic>
        <p:nvPicPr>
          <p:cNvPr id="5" name="Picture 4">
            <a:extLst>
              <a:ext uri="{FF2B5EF4-FFF2-40B4-BE49-F238E27FC236}">
                <a16:creationId xmlns:a16="http://schemas.microsoft.com/office/drawing/2014/main" id="{E2352444-5002-23A3-ADBA-CEB87071068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45271" y="476695"/>
            <a:ext cx="3079529" cy="4898892"/>
          </a:xfrm>
          <a:prstGeom prst="rect">
            <a:avLst/>
          </a:prstGeom>
        </p:spPr>
      </p:pic>
      <p:pic>
        <p:nvPicPr>
          <p:cNvPr id="6" name="Picture 5">
            <a:extLst>
              <a:ext uri="{FF2B5EF4-FFF2-40B4-BE49-F238E27FC236}">
                <a16:creationId xmlns:a16="http://schemas.microsoft.com/office/drawing/2014/main" id="{77376FBA-DCD0-2672-2F37-D301126430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579" y="646497"/>
            <a:ext cx="2837793" cy="4442864"/>
          </a:xfrm>
          <a:prstGeom prst="rect">
            <a:avLst/>
          </a:prstGeom>
        </p:spPr>
      </p:pic>
    </p:spTree>
    <p:extLst>
      <p:ext uri="{BB962C8B-B14F-4D97-AF65-F5344CB8AC3E}">
        <p14:creationId xmlns:p14="http://schemas.microsoft.com/office/powerpoint/2010/main" val="32213733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2A55B8-9882-347F-3896-27660C11BA1C}"/>
              </a:ext>
            </a:extLst>
          </p:cNvPr>
          <p:cNvSpPr txBox="1"/>
          <p:nvPr/>
        </p:nvSpPr>
        <p:spPr>
          <a:xfrm>
            <a:off x="262759" y="273269"/>
            <a:ext cx="677917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On Board Communication</a:t>
            </a:r>
          </a:p>
        </p:txBody>
      </p:sp>
      <p:sp>
        <p:nvSpPr>
          <p:cNvPr id="3" name="TextBox 2">
            <a:extLst>
              <a:ext uri="{FF2B5EF4-FFF2-40B4-BE49-F238E27FC236}">
                <a16:creationId xmlns:a16="http://schemas.microsoft.com/office/drawing/2014/main" id="{2A195FFB-975A-2CBB-8BB4-C7FCD4951FDA}"/>
              </a:ext>
            </a:extLst>
          </p:cNvPr>
          <p:cNvSpPr txBox="1"/>
          <p:nvPr/>
        </p:nvSpPr>
        <p:spPr>
          <a:xfrm>
            <a:off x="788276" y="4631885"/>
            <a:ext cx="395189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Telegram sent to passenger wishing them a good journey.</a:t>
            </a:r>
          </a:p>
        </p:txBody>
      </p:sp>
      <p:sp>
        <p:nvSpPr>
          <p:cNvPr id="4" name="TextBox 3">
            <a:extLst>
              <a:ext uri="{FF2B5EF4-FFF2-40B4-BE49-F238E27FC236}">
                <a16:creationId xmlns:a16="http://schemas.microsoft.com/office/drawing/2014/main" id="{6EFCCCBA-3896-2480-96D9-ADD87E25ED41}"/>
              </a:ext>
            </a:extLst>
          </p:cNvPr>
          <p:cNvSpPr txBox="1"/>
          <p:nvPr/>
        </p:nvSpPr>
        <p:spPr>
          <a:xfrm>
            <a:off x="5234152" y="4781570"/>
            <a:ext cx="3499944"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Branded writing paper and envelopes were provided for passenger use. </a:t>
            </a:r>
          </a:p>
        </p:txBody>
      </p:sp>
      <p:pic>
        <p:nvPicPr>
          <p:cNvPr id="5" name="Picture 4">
            <a:extLst>
              <a:ext uri="{FF2B5EF4-FFF2-40B4-BE49-F238E27FC236}">
                <a16:creationId xmlns:a16="http://schemas.microsoft.com/office/drawing/2014/main" id="{C5F8F295-A787-64C9-F0F8-B5DE9BC7DA8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2759" y="972997"/>
            <a:ext cx="4732119" cy="3236159"/>
          </a:xfrm>
          <a:prstGeom prst="rect">
            <a:avLst/>
          </a:prstGeom>
        </p:spPr>
      </p:pic>
      <p:pic>
        <p:nvPicPr>
          <p:cNvPr id="6" name="Picture 5">
            <a:extLst>
              <a:ext uri="{FF2B5EF4-FFF2-40B4-BE49-F238E27FC236}">
                <a16:creationId xmlns:a16="http://schemas.microsoft.com/office/drawing/2014/main" id="{2A634F6C-56B3-1229-EDD6-F9F04929C8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1534" y="550268"/>
            <a:ext cx="3183289" cy="3954302"/>
          </a:xfrm>
          <a:prstGeom prst="rect">
            <a:avLst/>
          </a:prstGeom>
        </p:spPr>
      </p:pic>
      <p:pic>
        <p:nvPicPr>
          <p:cNvPr id="7" name="Picture 6">
            <a:extLst>
              <a:ext uri="{FF2B5EF4-FFF2-40B4-BE49-F238E27FC236}">
                <a16:creationId xmlns:a16="http://schemas.microsoft.com/office/drawing/2014/main" id="{80CBBDA8-F476-C99A-623D-9703CBBD97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5624967" y="5434014"/>
            <a:ext cx="2556422" cy="1150717"/>
          </a:xfrm>
          <a:prstGeom prst="rect">
            <a:avLst/>
          </a:prstGeom>
        </p:spPr>
      </p:pic>
    </p:spTree>
    <p:extLst>
      <p:ext uri="{BB962C8B-B14F-4D97-AF65-F5344CB8AC3E}">
        <p14:creationId xmlns:p14="http://schemas.microsoft.com/office/powerpoint/2010/main" val="12257063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480179-413F-8FF1-EEE3-33CF34F65B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6750" y="3366507"/>
            <a:ext cx="4348192" cy="2711351"/>
          </a:xfrm>
          <a:prstGeom prst="rect">
            <a:avLst/>
          </a:prstGeom>
        </p:spPr>
      </p:pic>
      <p:pic>
        <p:nvPicPr>
          <p:cNvPr id="3" name="Picture 2">
            <a:extLst>
              <a:ext uri="{FF2B5EF4-FFF2-40B4-BE49-F238E27FC236}">
                <a16:creationId xmlns:a16="http://schemas.microsoft.com/office/drawing/2014/main" id="{8A67C9F9-A70F-0A06-63E9-8B0B2EA41B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46750" y="430924"/>
            <a:ext cx="4348190" cy="2711351"/>
          </a:xfrm>
          <a:prstGeom prst="rect">
            <a:avLst/>
          </a:prstGeom>
        </p:spPr>
      </p:pic>
      <p:pic>
        <p:nvPicPr>
          <p:cNvPr id="4" name="Picture 3">
            <a:extLst>
              <a:ext uri="{FF2B5EF4-FFF2-40B4-BE49-F238E27FC236}">
                <a16:creationId xmlns:a16="http://schemas.microsoft.com/office/drawing/2014/main" id="{27676AA5-E7C8-6620-EC3F-050B66897D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49176" y="113441"/>
            <a:ext cx="2558884" cy="3114267"/>
          </a:xfrm>
          <a:prstGeom prst="rect">
            <a:avLst/>
          </a:prstGeom>
        </p:spPr>
      </p:pic>
      <p:pic>
        <p:nvPicPr>
          <p:cNvPr id="5" name="Picture 4">
            <a:extLst>
              <a:ext uri="{FF2B5EF4-FFF2-40B4-BE49-F238E27FC236}">
                <a16:creationId xmlns:a16="http://schemas.microsoft.com/office/drawing/2014/main" id="{FAFC921A-044E-9255-F16C-5C77A038B6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133" y="3429000"/>
            <a:ext cx="4303853" cy="2648857"/>
          </a:xfrm>
          <a:prstGeom prst="rect">
            <a:avLst/>
          </a:prstGeom>
        </p:spPr>
      </p:pic>
      <p:sp>
        <p:nvSpPr>
          <p:cNvPr id="6" name="TextBox 5">
            <a:extLst>
              <a:ext uri="{FF2B5EF4-FFF2-40B4-BE49-F238E27FC236}">
                <a16:creationId xmlns:a16="http://schemas.microsoft.com/office/drawing/2014/main" id="{58A2A73E-DE7B-3B0F-AA07-0394EFE18475}"/>
              </a:ext>
            </a:extLst>
          </p:cNvPr>
          <p:cNvSpPr txBox="1"/>
          <p:nvPr/>
        </p:nvSpPr>
        <p:spPr>
          <a:xfrm>
            <a:off x="309680" y="2099099"/>
            <a:ext cx="1645920"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Overnight Arrangement cards from 1948 and example of a flight ticket.</a:t>
            </a:r>
          </a:p>
        </p:txBody>
      </p:sp>
    </p:spTree>
    <p:extLst>
      <p:ext uri="{BB962C8B-B14F-4D97-AF65-F5344CB8AC3E}">
        <p14:creationId xmlns:p14="http://schemas.microsoft.com/office/powerpoint/2010/main" val="100992782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D0A5EE-CA26-1E34-BC97-C8A228BA25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9923" y="1313793"/>
            <a:ext cx="6412443" cy="3877772"/>
          </a:xfrm>
          <a:prstGeom prst="rect">
            <a:avLst/>
          </a:prstGeom>
        </p:spPr>
      </p:pic>
      <p:sp>
        <p:nvSpPr>
          <p:cNvPr id="4" name="TextBox 3">
            <a:extLst>
              <a:ext uri="{FF2B5EF4-FFF2-40B4-BE49-F238E27FC236}">
                <a16:creationId xmlns:a16="http://schemas.microsoft.com/office/drawing/2014/main" id="{4675FE64-AFBA-0035-9B88-790E69CDF5CD}"/>
              </a:ext>
            </a:extLst>
          </p:cNvPr>
          <p:cNvSpPr txBox="1"/>
          <p:nvPr/>
        </p:nvSpPr>
        <p:spPr>
          <a:xfrm>
            <a:off x="315310" y="220717"/>
            <a:ext cx="326871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Mail to Formerly Enemy Occupied Territories</a:t>
            </a:r>
          </a:p>
        </p:txBody>
      </p:sp>
      <p:sp>
        <p:nvSpPr>
          <p:cNvPr id="6" name="TextBox 5">
            <a:extLst>
              <a:ext uri="{FF2B5EF4-FFF2-40B4-BE49-F238E27FC236}">
                <a16:creationId xmlns:a16="http://schemas.microsoft.com/office/drawing/2014/main" id="{5529E523-80E9-8BCA-E269-06C9325D6194}"/>
              </a:ext>
            </a:extLst>
          </p:cNvPr>
          <p:cNvSpPr txBox="1"/>
          <p:nvPr/>
        </p:nvSpPr>
        <p:spPr>
          <a:xfrm>
            <a:off x="6660931" y="2134257"/>
            <a:ext cx="2104697" cy="249299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Countries such as Germany, Austria and Japan were run by Military and divided into zones controlled by different Allied regimes.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Cover dated 17 March 1949. Still subject to censorship to monitor the mood of the civilian population. Censorship offices were phased out and the last closed in late November 1948.</a:t>
            </a:r>
          </a:p>
        </p:txBody>
      </p:sp>
    </p:spTree>
    <p:extLst>
      <p:ext uri="{BB962C8B-B14F-4D97-AF65-F5344CB8AC3E}">
        <p14:creationId xmlns:p14="http://schemas.microsoft.com/office/powerpoint/2010/main" val="42386526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ED4C58-9DC5-3D9B-5911-75FEB416D477}"/>
              </a:ext>
            </a:extLst>
          </p:cNvPr>
          <p:cNvSpPr txBox="1"/>
          <p:nvPr/>
        </p:nvSpPr>
        <p:spPr>
          <a:xfrm>
            <a:off x="144517" y="339615"/>
            <a:ext cx="685011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Post War Air Service </a:t>
            </a:r>
          </a:p>
        </p:txBody>
      </p:sp>
      <p:pic>
        <p:nvPicPr>
          <p:cNvPr id="3" name="Picture 2">
            <a:extLst>
              <a:ext uri="{FF2B5EF4-FFF2-40B4-BE49-F238E27FC236}">
                <a16:creationId xmlns:a16="http://schemas.microsoft.com/office/drawing/2014/main" id="{961A2DD6-D95C-B347-6464-91A91CE2443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517" y="801536"/>
            <a:ext cx="4283838" cy="3047313"/>
          </a:xfrm>
          <a:prstGeom prst="rect">
            <a:avLst/>
          </a:prstGeom>
        </p:spPr>
      </p:pic>
      <p:pic>
        <p:nvPicPr>
          <p:cNvPr id="5" name="Picture 4">
            <a:extLst>
              <a:ext uri="{FF2B5EF4-FFF2-40B4-BE49-F238E27FC236}">
                <a16:creationId xmlns:a16="http://schemas.microsoft.com/office/drawing/2014/main" id="{4F8EEF6C-AF02-EEF9-F47D-55FDE67C6A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5646" y="791867"/>
            <a:ext cx="4056993" cy="3102941"/>
          </a:xfrm>
          <a:prstGeom prst="rect">
            <a:avLst/>
          </a:prstGeom>
        </p:spPr>
      </p:pic>
      <p:sp>
        <p:nvSpPr>
          <p:cNvPr id="6" name="TextBox 5">
            <a:extLst>
              <a:ext uri="{FF2B5EF4-FFF2-40B4-BE49-F238E27FC236}">
                <a16:creationId xmlns:a16="http://schemas.microsoft.com/office/drawing/2014/main" id="{DA909A99-DDAC-E9AB-CF97-5D6DDAB4C746}"/>
              </a:ext>
            </a:extLst>
          </p:cNvPr>
          <p:cNvSpPr txBox="1"/>
          <p:nvPr/>
        </p:nvSpPr>
        <p:spPr>
          <a:xfrm>
            <a:off x="407773" y="4351123"/>
            <a:ext cx="8179179" cy="156966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Postcard dated 6 January 1949, Mogadishu from British Military Administration Somalia (27 May 1948 – 1 January 1950). Sent by Forces airmail 25 cents.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Straight Line ‘The Loyal Regiment’ – was the North Lancashire Regiment that was stationed in Cyprus and Eritrea during the immediate post war period involved in security operations during the transition of administration. Required to prove Forces Mail although not marked as should have been.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Postmark – 24 mm Mogadishu Blue Black ink R cancel. Stamp – 1948 issue overprint BMA Somalia SG S13</a:t>
            </a:r>
          </a:p>
        </p:txBody>
      </p:sp>
    </p:spTree>
    <p:extLst>
      <p:ext uri="{BB962C8B-B14F-4D97-AF65-F5344CB8AC3E}">
        <p14:creationId xmlns:p14="http://schemas.microsoft.com/office/powerpoint/2010/main" val="200503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408B36-6462-2777-4157-E786A7CD5303}"/>
              </a:ext>
            </a:extLst>
          </p:cNvPr>
          <p:cNvSpPr txBox="1"/>
          <p:nvPr/>
        </p:nvSpPr>
        <p:spPr>
          <a:xfrm>
            <a:off x="641131" y="714703"/>
            <a:ext cx="7567448" cy="2000548"/>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”to fly across Africa and back is no longer an adventure but an entrancing experience in which 8,000 miles of Empire unrolls beneath your armchair.”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Major Ewart Grogan at the Launch Luncheon Southampton.</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5DB665D8-B7FB-D267-6706-185966B34807}"/>
              </a:ext>
            </a:extLst>
          </p:cNvPr>
          <p:cNvSpPr txBox="1"/>
          <p:nvPr/>
        </p:nvSpPr>
        <p:spPr>
          <a:xfrm>
            <a:off x="641131" y="2575034"/>
            <a:ext cx="7304690" cy="461665"/>
          </a:xfrm>
          <a:prstGeom prst="rect">
            <a:avLst/>
          </a:prstGeom>
          <a:noFill/>
        </p:spPr>
        <p:txBody>
          <a:bodyPr wrap="square" rtlCol="0">
            <a:spAutoFit/>
          </a:bodyPr>
          <a:lstStyle/>
          <a:p>
            <a:r>
              <a:rPr lang="en-GB" sz="1200" b="1" dirty="0">
                <a:latin typeface="Times New Roman" panose="02020603050405020304" pitchFamily="18" charset="0"/>
                <a:cs typeface="Times New Roman" panose="02020603050405020304" pitchFamily="18" charset="0"/>
              </a:rPr>
              <a:t>Ewart Scott Grogan</a:t>
            </a:r>
            <a:r>
              <a:rPr lang="en-GB" sz="1200" dirty="0">
                <a:latin typeface="Times New Roman" panose="02020603050405020304" pitchFamily="18" charset="0"/>
                <a:cs typeface="Times New Roman" panose="02020603050405020304" pitchFamily="18" charset="0"/>
              </a:rPr>
              <a:t> (1874–1967) was an English explorer, politician and entrepreneur. He was the first person in recorded history to walk the length of Africa from Cape Town to Cairo.</a:t>
            </a:r>
            <a:endParaRPr lang="en-US" sz="1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AF11D955-76F5-C9FB-6816-6D77F49419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917" y="3326067"/>
            <a:ext cx="4085897" cy="2556617"/>
          </a:xfrm>
          <a:prstGeom prst="rect">
            <a:avLst/>
          </a:prstGeom>
        </p:spPr>
      </p:pic>
      <p:sp>
        <p:nvSpPr>
          <p:cNvPr id="5" name="TextBox 4">
            <a:extLst>
              <a:ext uri="{FF2B5EF4-FFF2-40B4-BE49-F238E27FC236}">
                <a16:creationId xmlns:a16="http://schemas.microsoft.com/office/drawing/2014/main" id="{45C50E73-15B2-EB89-91F8-C61765B61696}"/>
              </a:ext>
            </a:extLst>
          </p:cNvPr>
          <p:cNvSpPr txBox="1"/>
          <p:nvPr/>
        </p:nvSpPr>
        <p:spPr>
          <a:xfrm>
            <a:off x="4782207" y="3762703"/>
            <a:ext cx="3846786"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G-AARY City of Karachi used on the Germiston – Cape Town section.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DeHavilland DH 66 Heracles Class Crew 2. Passengers up to 8.</a:t>
            </a:r>
          </a:p>
        </p:txBody>
      </p:sp>
    </p:spTree>
    <p:extLst>
      <p:ext uri="{BB962C8B-B14F-4D97-AF65-F5344CB8AC3E}">
        <p14:creationId xmlns:p14="http://schemas.microsoft.com/office/powerpoint/2010/main" val="3196697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BE03C2-1C9A-4237-70C1-FA800B586E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3544" y="371107"/>
            <a:ext cx="4320676" cy="2691411"/>
          </a:xfrm>
          <a:prstGeom prst="rect">
            <a:avLst/>
          </a:prstGeom>
        </p:spPr>
      </p:pic>
      <p:pic>
        <p:nvPicPr>
          <p:cNvPr id="3" name="Picture 2">
            <a:extLst>
              <a:ext uri="{FF2B5EF4-FFF2-40B4-BE49-F238E27FC236}">
                <a16:creationId xmlns:a16="http://schemas.microsoft.com/office/drawing/2014/main" id="{A5589C4C-E3D3-74A0-FFAF-935D0FB74A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526" y="3795481"/>
            <a:ext cx="4094712" cy="2489200"/>
          </a:xfrm>
          <a:prstGeom prst="rect">
            <a:avLst/>
          </a:prstGeom>
        </p:spPr>
      </p:pic>
      <p:pic>
        <p:nvPicPr>
          <p:cNvPr id="4" name="Picture 3">
            <a:extLst>
              <a:ext uri="{FF2B5EF4-FFF2-40B4-BE49-F238E27FC236}">
                <a16:creationId xmlns:a16="http://schemas.microsoft.com/office/drawing/2014/main" id="{B50D8795-764F-C84F-1BD8-87B0076F37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97517" y="2406078"/>
            <a:ext cx="3572939" cy="2238989"/>
          </a:xfrm>
          <a:prstGeom prst="rect">
            <a:avLst/>
          </a:prstGeom>
        </p:spPr>
      </p:pic>
      <p:sp>
        <p:nvSpPr>
          <p:cNvPr id="5" name="TextBox 4">
            <a:extLst>
              <a:ext uri="{FF2B5EF4-FFF2-40B4-BE49-F238E27FC236}">
                <a16:creationId xmlns:a16="http://schemas.microsoft.com/office/drawing/2014/main" id="{969782C4-16EC-B7C8-5CE4-4DC56AA96AE1}"/>
              </a:ext>
            </a:extLst>
          </p:cNvPr>
          <p:cNvSpPr txBox="1"/>
          <p:nvPr/>
        </p:nvSpPr>
        <p:spPr>
          <a:xfrm>
            <a:off x="5097517" y="1072055"/>
            <a:ext cx="3572939"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Official first flight cover from Juba, Sudan to Moshi in Tanganika.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City of Arundel left Juba on 27 January arriving Moshi on the 28 January.</a:t>
            </a:r>
          </a:p>
        </p:txBody>
      </p:sp>
      <p:sp>
        <p:nvSpPr>
          <p:cNvPr id="6" name="TextBox 5">
            <a:extLst>
              <a:ext uri="{FF2B5EF4-FFF2-40B4-BE49-F238E27FC236}">
                <a16:creationId xmlns:a16="http://schemas.microsoft.com/office/drawing/2014/main" id="{F2F5FF38-2FBC-212B-283D-C3D08F7E04BB}"/>
              </a:ext>
            </a:extLst>
          </p:cNvPr>
          <p:cNvSpPr txBox="1"/>
          <p:nvPr/>
        </p:nvSpPr>
        <p:spPr>
          <a:xfrm>
            <a:off x="5097517" y="5040081"/>
            <a:ext cx="3459957"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Imperial Airways Test Letter to Capetown arriving 2 February 2 days late.</a:t>
            </a:r>
          </a:p>
        </p:txBody>
      </p:sp>
    </p:spTree>
    <p:extLst>
      <p:ext uri="{BB962C8B-B14F-4D97-AF65-F5344CB8AC3E}">
        <p14:creationId xmlns:p14="http://schemas.microsoft.com/office/powerpoint/2010/main" val="3723192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D79F2-742D-B8E6-1DD1-523010CA0C8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3166E8A-F361-51E0-0691-CF72580F91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96247" y="4891831"/>
            <a:ext cx="3039801" cy="1863896"/>
          </a:xfrm>
          <a:prstGeom prst="rect">
            <a:avLst/>
          </a:prstGeom>
        </p:spPr>
      </p:pic>
      <p:pic>
        <p:nvPicPr>
          <p:cNvPr id="5" name="Picture 4" descr="A group of people loading bags of luggage&#10;&#10;AI-generated content may be incorrect.">
            <a:extLst>
              <a:ext uri="{FF2B5EF4-FFF2-40B4-BE49-F238E27FC236}">
                <a16:creationId xmlns:a16="http://schemas.microsoft.com/office/drawing/2014/main" id="{2D9F7C5F-7723-4FFB-44C2-6800F069F0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495" y="740083"/>
            <a:ext cx="4445505" cy="4204357"/>
          </a:xfrm>
          <a:prstGeom prst="rect">
            <a:avLst/>
          </a:prstGeom>
        </p:spPr>
      </p:pic>
      <p:pic>
        <p:nvPicPr>
          <p:cNvPr id="6" name="Picture 5">
            <a:extLst>
              <a:ext uri="{FF2B5EF4-FFF2-40B4-BE49-F238E27FC236}">
                <a16:creationId xmlns:a16="http://schemas.microsoft.com/office/drawing/2014/main" id="{3BCB68F6-7FC9-FAC9-D17F-EB2CB478186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3120605" y="-2997312"/>
            <a:ext cx="616789" cy="6858000"/>
          </a:xfrm>
          <a:prstGeom prst="rect">
            <a:avLst/>
          </a:prstGeom>
        </p:spPr>
      </p:pic>
      <p:sp>
        <p:nvSpPr>
          <p:cNvPr id="2" name="TextBox 1">
            <a:extLst>
              <a:ext uri="{FF2B5EF4-FFF2-40B4-BE49-F238E27FC236}">
                <a16:creationId xmlns:a16="http://schemas.microsoft.com/office/drawing/2014/main" id="{E681B221-6491-3C74-6BD8-00FE5FE3ECC8}"/>
              </a:ext>
            </a:extLst>
          </p:cNvPr>
          <p:cNvSpPr txBox="1"/>
          <p:nvPr/>
        </p:nvSpPr>
        <p:spPr>
          <a:xfrm>
            <a:off x="987972" y="5602485"/>
            <a:ext cx="2921876" cy="646331"/>
          </a:xfrm>
          <a:prstGeom prst="rect">
            <a:avLst/>
          </a:prstGeom>
          <a:noFill/>
        </p:spPr>
        <p:txBody>
          <a:bodyPr wrap="square" rtlCol="0">
            <a:spAutoFit/>
          </a:bodyPr>
          <a:lstStyle/>
          <a:p>
            <a:r>
              <a:rPr lang="en-US" sz="1200" dirty="0">
                <a:solidFill>
                  <a:srgbClr val="FF0000"/>
                </a:solidFill>
                <a:latin typeface="Times New Roman" panose="02020603050405020304" pitchFamily="18" charset="0"/>
                <a:cs typeface="Times New Roman" panose="02020603050405020304" pitchFamily="18" charset="0"/>
              </a:rPr>
              <a:t>June 2020 Imperial Airways Gazette P7-10</a:t>
            </a:r>
          </a:p>
          <a:p>
            <a:endParaRPr lang="en-US" sz="1200" dirty="0">
              <a:solidFill>
                <a:srgbClr val="FF0000"/>
              </a:solidFill>
              <a:latin typeface="Times New Roman" panose="02020603050405020304" pitchFamily="18" charset="0"/>
              <a:cs typeface="Times New Roman" panose="02020603050405020304" pitchFamily="18" charset="0"/>
            </a:endParaRPr>
          </a:p>
          <a:p>
            <a:r>
              <a:rPr lang="en-US" sz="1200" dirty="0">
                <a:solidFill>
                  <a:srgbClr val="FF0000"/>
                </a:solidFill>
                <a:latin typeface="Times New Roman" panose="02020603050405020304" pitchFamily="18" charset="0"/>
                <a:cs typeface="Times New Roman" panose="02020603050405020304" pitchFamily="18" charset="0"/>
              </a:rPr>
              <a:t>British Airmail Society Website.</a:t>
            </a:r>
          </a:p>
        </p:txBody>
      </p:sp>
      <p:pic>
        <p:nvPicPr>
          <p:cNvPr id="4" name="Picture 3">
            <a:extLst>
              <a:ext uri="{FF2B5EF4-FFF2-40B4-BE49-F238E27FC236}">
                <a16:creationId xmlns:a16="http://schemas.microsoft.com/office/drawing/2014/main" id="{4FF0061F-80F5-188C-129B-462958FF89E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698496" y="970063"/>
            <a:ext cx="3835305" cy="3744396"/>
          </a:xfrm>
          <a:prstGeom prst="rect">
            <a:avLst/>
          </a:prstGeom>
        </p:spPr>
      </p:pic>
    </p:spTree>
    <p:extLst>
      <p:ext uri="{BB962C8B-B14F-4D97-AF65-F5344CB8AC3E}">
        <p14:creationId xmlns:p14="http://schemas.microsoft.com/office/powerpoint/2010/main" val="212212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D98439-5DF7-D866-29A1-01D4CF1C3A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8117" y="1187669"/>
            <a:ext cx="4850856" cy="2761526"/>
          </a:xfrm>
          <a:prstGeom prst="rect">
            <a:avLst/>
          </a:prstGeom>
        </p:spPr>
      </p:pic>
      <p:sp>
        <p:nvSpPr>
          <p:cNvPr id="5" name="TextBox 4">
            <a:extLst>
              <a:ext uri="{FF2B5EF4-FFF2-40B4-BE49-F238E27FC236}">
                <a16:creationId xmlns:a16="http://schemas.microsoft.com/office/drawing/2014/main" id="{7C0944B2-D2AB-0D30-C1E7-96E133A11C6C}"/>
              </a:ext>
            </a:extLst>
          </p:cNvPr>
          <p:cNvSpPr txBox="1"/>
          <p:nvPr/>
        </p:nvSpPr>
        <p:spPr>
          <a:xfrm>
            <a:off x="5507421" y="1587061"/>
            <a:ext cx="3308462" cy="4708981"/>
          </a:xfrm>
          <a:prstGeom prst="rect">
            <a:avLst/>
          </a:prstGeom>
          <a:noFill/>
        </p:spPr>
        <p:txBody>
          <a:bodyPr wrap="square">
            <a:spAutoFit/>
          </a:bodyPr>
          <a:lstStyle/>
          <a:p>
            <a:pPr>
              <a:buNone/>
            </a:pPr>
            <a:r>
              <a:rPr lang="en-GB" sz="1200" b="0" dirty="0">
                <a:effectLst/>
                <a:latin typeface="Times New Roman" panose="02020603050405020304" pitchFamily="18" charset="0"/>
                <a:ea typeface="Aptos" panose="020B0004020202020204" pitchFamily="34" charset="0"/>
              </a:rPr>
              <a:t>The original agreement between Imperial Airways and the Persian Government, for the route along the coast that the aircraft would fly over, was for 3 years.  </a:t>
            </a:r>
          </a:p>
          <a:p>
            <a:pPr>
              <a:buNone/>
            </a:pPr>
            <a:endParaRPr lang="en-GB" sz="1200" dirty="0">
              <a:latin typeface="Times New Roman" panose="02020603050405020304" pitchFamily="18" charset="0"/>
              <a:ea typeface="Aptos" panose="020B0004020202020204" pitchFamily="34" charset="0"/>
            </a:endParaRPr>
          </a:p>
          <a:p>
            <a:pPr>
              <a:buNone/>
            </a:pPr>
            <a:r>
              <a:rPr lang="en-GB" sz="1200" b="0" dirty="0">
                <a:effectLst/>
                <a:latin typeface="Times New Roman" panose="02020603050405020304" pitchFamily="18" charset="0"/>
                <a:ea typeface="Aptos" panose="020B0004020202020204" pitchFamily="34" charset="0"/>
              </a:rPr>
              <a:t>The route commenced 30 March 1929, the Persian Government making it clear that at the end of the agreement they intended to impose an inland route. </a:t>
            </a:r>
            <a:endParaRPr lang="en-GB" sz="1200" dirty="0">
              <a:latin typeface="Times New Roman" panose="02020603050405020304" pitchFamily="18" charset="0"/>
              <a:ea typeface="Aptos" panose="020B0004020202020204" pitchFamily="34" charset="0"/>
            </a:endParaRPr>
          </a:p>
          <a:p>
            <a:pPr>
              <a:buNone/>
            </a:pPr>
            <a:endParaRPr lang="en-GB" sz="1200" dirty="0">
              <a:latin typeface="Times New Roman" panose="02020603050405020304" pitchFamily="18" charset="0"/>
              <a:ea typeface="Aptos" panose="020B0004020202020204" pitchFamily="34" charset="0"/>
            </a:endParaRPr>
          </a:p>
          <a:p>
            <a:pPr>
              <a:buNone/>
            </a:pPr>
            <a:r>
              <a:rPr lang="en-GB" sz="1200" b="0" dirty="0">
                <a:effectLst/>
                <a:latin typeface="Times New Roman" panose="02020603050405020304" pitchFamily="18" charset="0"/>
                <a:ea typeface="Aptos" panose="020B0004020202020204" pitchFamily="34" charset="0"/>
              </a:rPr>
              <a:t>Imperial Airways had no alternative but to negotiate a new route along the Arabian coast from Basra via Bahrein, Sharjah and Gwadar to Karachi. The first service over the new route was IW183 that left Karachi on 5 October 1932.</a:t>
            </a:r>
            <a:endParaRPr lang="en-GB" sz="1200" b="1" dirty="0">
              <a:effectLst/>
              <a:latin typeface="Times New Roman" panose="02020603050405020304" pitchFamily="18" charset="0"/>
              <a:ea typeface="Aptos" panose="020B0004020202020204" pitchFamily="34" charset="0"/>
            </a:endParaRPr>
          </a:p>
          <a:p>
            <a:pPr>
              <a:buNone/>
            </a:pPr>
            <a:r>
              <a:rPr lang="en-GB" sz="1200" b="0" dirty="0">
                <a:effectLst/>
                <a:latin typeface="Times New Roman" panose="02020603050405020304" pitchFamily="18" charset="0"/>
                <a:ea typeface="Aptos" panose="020B0004020202020204" pitchFamily="34" charset="0"/>
              </a:rPr>
              <a:t> </a:t>
            </a:r>
            <a:endParaRPr lang="en-GB" sz="1200" b="1" dirty="0">
              <a:effectLst/>
              <a:latin typeface="Times New Roman" panose="02020603050405020304" pitchFamily="18" charset="0"/>
              <a:ea typeface="Aptos" panose="020B0004020202020204" pitchFamily="34" charset="0"/>
            </a:endParaRPr>
          </a:p>
          <a:p>
            <a:r>
              <a:rPr lang="en-GB" sz="1200" b="0" dirty="0">
                <a:effectLst/>
                <a:latin typeface="Times New Roman" panose="02020603050405020304" pitchFamily="18" charset="0"/>
                <a:ea typeface="Aptos" panose="020B0004020202020204" pitchFamily="34" charset="0"/>
              </a:rPr>
              <a:t>Cover dated the 28 September 1932 would have arrived after the start of the new route when the air service was no longer available. The airmail label was cancelled and a cachet applied to confirm that the cover was being sent on by sea. </a:t>
            </a:r>
          </a:p>
          <a:p>
            <a:endParaRPr lang="en-GB" sz="1200" b="0" dirty="0">
              <a:effectLst/>
              <a:latin typeface="Times New Roman" panose="02020603050405020304" pitchFamily="18" charset="0"/>
              <a:ea typeface="Aptos" panose="020B0004020202020204" pitchFamily="34" charset="0"/>
            </a:endParaRPr>
          </a:p>
          <a:p>
            <a:r>
              <a:rPr lang="en-GB" sz="1200" b="0" dirty="0">
                <a:effectLst/>
                <a:latin typeface="Times New Roman" panose="02020603050405020304" pitchFamily="18" charset="0"/>
                <a:ea typeface="Aptos" panose="020B0004020202020204" pitchFamily="34" charset="0"/>
              </a:rPr>
              <a:t>Stamps to the value of 1 ½ d applied to the cover </a:t>
            </a:r>
            <a:r>
              <a:rPr lang="en-GB" sz="1200" dirty="0">
                <a:latin typeface="Times New Roman" panose="02020603050405020304" pitchFamily="18" charset="0"/>
                <a:ea typeface="Aptos" panose="020B0004020202020204" pitchFamily="34" charset="0"/>
              </a:rPr>
              <a:t>plus</a:t>
            </a:r>
            <a:r>
              <a:rPr lang="en-GB" sz="1200" b="0" dirty="0">
                <a:effectLst/>
                <a:latin typeface="Times New Roman" panose="02020603050405020304" pitchFamily="18" charset="0"/>
                <a:ea typeface="Aptos" panose="020B0004020202020204" pitchFamily="34" charset="0"/>
              </a:rPr>
              <a:t> one subsequently removed. Backstamp illegible.</a:t>
            </a:r>
            <a:endParaRPr lang="en-GB" sz="1200" b="1" dirty="0">
              <a:effectLst/>
              <a:latin typeface="Times New Roman" panose="02020603050405020304" pitchFamily="18" charset="0"/>
              <a:ea typeface="Aptos" panose="020B0004020202020204" pitchFamily="34" charset="0"/>
            </a:endParaRPr>
          </a:p>
        </p:txBody>
      </p:sp>
      <p:sp>
        <p:nvSpPr>
          <p:cNvPr id="6" name="TextBox 5">
            <a:extLst>
              <a:ext uri="{FF2B5EF4-FFF2-40B4-BE49-F238E27FC236}">
                <a16:creationId xmlns:a16="http://schemas.microsoft.com/office/drawing/2014/main" id="{7FB3F40E-59B2-6BC3-B01E-E29F8AB0C489}"/>
              </a:ext>
            </a:extLst>
          </p:cNvPr>
          <p:cNvSpPr txBox="1"/>
          <p:nvPr/>
        </p:nvSpPr>
        <p:spPr>
          <a:xfrm>
            <a:off x="199697" y="454368"/>
            <a:ext cx="8692055" cy="646331"/>
          </a:xfrm>
          <a:prstGeom prst="rect">
            <a:avLst/>
          </a:prstGeom>
          <a:noFill/>
        </p:spPr>
        <p:txBody>
          <a:bodyPr wrap="square" rtlCol="0">
            <a:spAutoFit/>
          </a:bodyPr>
          <a:lstStyle/>
          <a:p>
            <a:r>
              <a:rPr lang="en-GB" sz="1200" b="0" dirty="0">
                <a:effectLst/>
                <a:latin typeface="Times New Roman" panose="02020603050405020304" pitchFamily="18" charset="0"/>
                <a:ea typeface="Aptos" panose="020B0004020202020204" pitchFamily="34" charset="0"/>
              </a:rPr>
              <a:t>A new partial air route commenced on the 16 June 1932. The first despatch of mail by sea from Auckland to Karachi </a:t>
            </a:r>
            <a:r>
              <a:rPr lang="en-GB" sz="1200" dirty="0">
                <a:latin typeface="Times New Roman" panose="02020603050405020304" pitchFamily="18" charset="0"/>
                <a:ea typeface="Aptos" panose="020B0004020202020204" pitchFamily="34" charset="0"/>
              </a:rPr>
              <a:t>connected to</a:t>
            </a:r>
            <a:r>
              <a:rPr lang="en-GB" sz="1200" b="0" dirty="0">
                <a:effectLst/>
                <a:latin typeface="Times New Roman" panose="02020603050405020304" pitchFamily="18" charset="0"/>
                <a:ea typeface="Aptos" panose="020B0004020202020204" pitchFamily="34" charset="0"/>
              </a:rPr>
              <a:t> service IW173 that departed on the 27 July 1932 in Hanno arriving at Cairo on the 30 July. The airmail rate was 3d per ½ oz with an estimated 27-day transit time. From 1 June 1932 the surface rate reduced to 1d for first oz Empire and 2 ½ first oz UPU.  </a:t>
            </a:r>
            <a:endParaRPr lang="en-GB" sz="1200" b="1" dirty="0">
              <a:effectLst/>
              <a:latin typeface="Times New Roman" panose="02020603050405020304" pitchFamily="18" charset="0"/>
              <a:ea typeface="Aptos" panose="020B0004020202020204" pitchFamily="34" charset="0"/>
            </a:endParaRPr>
          </a:p>
        </p:txBody>
      </p:sp>
      <p:pic>
        <p:nvPicPr>
          <p:cNvPr id="8" name="Picture 7">
            <a:extLst>
              <a:ext uri="{FF2B5EF4-FFF2-40B4-BE49-F238E27FC236}">
                <a16:creationId xmlns:a16="http://schemas.microsoft.com/office/drawing/2014/main" id="{068D616E-5157-B888-EAAD-3C57B0743C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390" y="4196243"/>
            <a:ext cx="4506310" cy="2207389"/>
          </a:xfrm>
          <a:prstGeom prst="rect">
            <a:avLst/>
          </a:prstGeom>
        </p:spPr>
      </p:pic>
      <p:sp>
        <p:nvSpPr>
          <p:cNvPr id="9" name="TextBox 8">
            <a:extLst>
              <a:ext uri="{FF2B5EF4-FFF2-40B4-BE49-F238E27FC236}">
                <a16:creationId xmlns:a16="http://schemas.microsoft.com/office/drawing/2014/main" id="{81B6F98E-9FFE-33A5-8907-03E7A5E336E4}"/>
              </a:ext>
            </a:extLst>
          </p:cNvPr>
          <p:cNvSpPr txBox="1"/>
          <p:nvPr/>
        </p:nvSpPr>
        <p:spPr>
          <a:xfrm>
            <a:off x="199697" y="147145"/>
            <a:ext cx="791428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KARACHI – EGYPT AIR SERVICE FROM N.Z.  16 JUNE – OCTOBER 1932</a:t>
            </a:r>
          </a:p>
        </p:txBody>
      </p:sp>
    </p:spTree>
    <p:extLst>
      <p:ext uri="{BB962C8B-B14F-4D97-AF65-F5344CB8AC3E}">
        <p14:creationId xmlns:p14="http://schemas.microsoft.com/office/powerpoint/2010/main" val="1392831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18CB91-1F3A-CDB2-F9D9-592EA8C7DB57}"/>
              </a:ext>
            </a:extLst>
          </p:cNvPr>
          <p:cNvSpPr txBox="1"/>
          <p:nvPr/>
        </p:nvSpPr>
        <p:spPr>
          <a:xfrm>
            <a:off x="241738" y="292309"/>
            <a:ext cx="8029904"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Imperial Airways HP42 Heracles Class Airliners</a:t>
            </a:r>
          </a:p>
        </p:txBody>
      </p:sp>
      <p:pic>
        <p:nvPicPr>
          <p:cNvPr id="3" name="Picture 2">
            <a:extLst>
              <a:ext uri="{FF2B5EF4-FFF2-40B4-BE49-F238E27FC236}">
                <a16:creationId xmlns:a16="http://schemas.microsoft.com/office/drawing/2014/main" id="{C3504C11-9D81-A6DF-4599-BDBBE77C2E5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5310" y="1841510"/>
            <a:ext cx="3539359" cy="2192448"/>
          </a:xfrm>
          <a:prstGeom prst="rect">
            <a:avLst/>
          </a:prstGeom>
        </p:spPr>
      </p:pic>
      <p:pic>
        <p:nvPicPr>
          <p:cNvPr id="4" name="Picture 3">
            <a:extLst>
              <a:ext uri="{FF2B5EF4-FFF2-40B4-BE49-F238E27FC236}">
                <a16:creationId xmlns:a16="http://schemas.microsoft.com/office/drawing/2014/main" id="{61168473-4109-6307-3E06-C1AF84A996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310" y="4202705"/>
            <a:ext cx="3633952" cy="2362986"/>
          </a:xfrm>
          <a:prstGeom prst="rect">
            <a:avLst/>
          </a:prstGeom>
        </p:spPr>
      </p:pic>
      <p:pic>
        <p:nvPicPr>
          <p:cNvPr id="5" name="Picture 4">
            <a:extLst>
              <a:ext uri="{FF2B5EF4-FFF2-40B4-BE49-F238E27FC236}">
                <a16:creationId xmlns:a16="http://schemas.microsoft.com/office/drawing/2014/main" id="{FD5ACFCB-FF65-DAA6-48F4-E344CAE4D4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77406" y="4202705"/>
            <a:ext cx="3694372" cy="2362986"/>
          </a:xfrm>
          <a:prstGeom prst="rect">
            <a:avLst/>
          </a:prstGeom>
        </p:spPr>
      </p:pic>
      <p:pic>
        <p:nvPicPr>
          <p:cNvPr id="9" name="Picture 8">
            <a:extLst>
              <a:ext uri="{FF2B5EF4-FFF2-40B4-BE49-F238E27FC236}">
                <a16:creationId xmlns:a16="http://schemas.microsoft.com/office/drawing/2014/main" id="{06513BE5-CEDB-E25D-4BCA-73FA08F967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7406" y="1841510"/>
            <a:ext cx="3694372" cy="2268474"/>
          </a:xfrm>
          <a:prstGeom prst="rect">
            <a:avLst/>
          </a:prstGeom>
        </p:spPr>
      </p:pic>
      <p:sp>
        <p:nvSpPr>
          <p:cNvPr id="10" name="TextBox 9">
            <a:extLst>
              <a:ext uri="{FF2B5EF4-FFF2-40B4-BE49-F238E27FC236}">
                <a16:creationId xmlns:a16="http://schemas.microsoft.com/office/drawing/2014/main" id="{F002C7B4-93AD-5798-4E46-A052391CA8EE}"/>
              </a:ext>
            </a:extLst>
          </p:cNvPr>
          <p:cNvSpPr txBox="1"/>
          <p:nvPr/>
        </p:nvSpPr>
        <p:spPr>
          <a:xfrm>
            <a:off x="315310" y="704193"/>
            <a:ext cx="8324193"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Crew 3 and up to 38 passengers carried. Africa configuration 20 passengers and more luggage space.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Type consisted of  G-AAXC Heracles; G-AAXD Horatius; G-AAXE Hengist and G-AAXF Helena.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AS89 9 November 1932 first southbound service by an HP42 (Horsa) Cairo – Kisumu.</a:t>
            </a:r>
          </a:p>
        </p:txBody>
      </p:sp>
    </p:spTree>
    <p:extLst>
      <p:ext uri="{BB962C8B-B14F-4D97-AF65-F5344CB8AC3E}">
        <p14:creationId xmlns:p14="http://schemas.microsoft.com/office/powerpoint/2010/main" val="3137803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4B399-7CE9-87FE-686B-567852A01F9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59C694-F31D-B8F3-5C0E-1DB00797D8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2571676" y="-2077331"/>
            <a:ext cx="3932793" cy="8945453"/>
          </a:xfrm>
          <a:prstGeom prst="rect">
            <a:avLst/>
          </a:prstGeom>
        </p:spPr>
      </p:pic>
      <p:sp>
        <p:nvSpPr>
          <p:cNvPr id="3" name="TextBox 2">
            <a:extLst>
              <a:ext uri="{FF2B5EF4-FFF2-40B4-BE49-F238E27FC236}">
                <a16:creationId xmlns:a16="http://schemas.microsoft.com/office/drawing/2014/main" id="{AA820673-D12F-9227-134D-0516BF3DA7EC}"/>
              </a:ext>
            </a:extLst>
          </p:cNvPr>
          <p:cNvSpPr txBox="1"/>
          <p:nvPr/>
        </p:nvSpPr>
        <p:spPr>
          <a:xfrm>
            <a:off x="734730" y="4908330"/>
            <a:ext cx="7810180"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Imperial Airways leaflet dated May 1932 showing weekly flights  to Africa on Wednesdays with the return service from Capetown also departing on Wednesday.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Tickets to Khartoum currently £67 single and £120 12/- return. In today’s money depending on the measure used that would be £6-9,000 one way!</a:t>
            </a:r>
          </a:p>
        </p:txBody>
      </p:sp>
    </p:spTree>
    <p:extLst>
      <p:ext uri="{BB962C8B-B14F-4D97-AF65-F5344CB8AC3E}">
        <p14:creationId xmlns:p14="http://schemas.microsoft.com/office/powerpoint/2010/main" val="433155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an 846.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8813" y="216562"/>
            <a:ext cx="4478653" cy="3283773"/>
          </a:xfrm>
          <a:prstGeom prst="rect">
            <a:avLst/>
          </a:prstGeom>
        </p:spPr>
      </p:pic>
      <p:pic>
        <p:nvPicPr>
          <p:cNvPr id="3" name="Picture 2" descr="Scan 847.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32964" y="905754"/>
            <a:ext cx="3019816" cy="2255871"/>
          </a:xfrm>
          <a:prstGeom prst="rect">
            <a:avLst/>
          </a:prstGeom>
        </p:spPr>
      </p:pic>
      <p:pic>
        <p:nvPicPr>
          <p:cNvPr id="4" name="Picture 3" descr="Scan 848.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26570" y="3288822"/>
            <a:ext cx="2470609" cy="3413426"/>
          </a:xfrm>
          <a:prstGeom prst="rect">
            <a:avLst/>
          </a:prstGeom>
        </p:spPr>
      </p:pic>
      <p:pic>
        <p:nvPicPr>
          <p:cNvPr id="5" name="Picture 4" descr="Scan 845.jpe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37654" y="216562"/>
            <a:ext cx="2718746" cy="1614071"/>
          </a:xfrm>
          <a:prstGeom prst="rect">
            <a:avLst/>
          </a:prstGeom>
        </p:spPr>
      </p:pic>
      <p:pic>
        <p:nvPicPr>
          <p:cNvPr id="6" name="Picture 5" descr="Scan 920.jpe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8814" y="3471333"/>
            <a:ext cx="4610099" cy="3230915"/>
          </a:xfrm>
          <a:prstGeom prst="rect">
            <a:avLst/>
          </a:prstGeom>
        </p:spPr>
      </p:pic>
    </p:spTree>
    <p:extLst>
      <p:ext uri="{BB962C8B-B14F-4D97-AF65-F5344CB8AC3E}">
        <p14:creationId xmlns:p14="http://schemas.microsoft.com/office/powerpoint/2010/main" val="1632974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48633F-F468-6FE6-9A22-39BC6DBC5E10}"/>
              </a:ext>
            </a:extLst>
          </p:cNvPr>
          <p:cNvSpPr txBox="1"/>
          <p:nvPr/>
        </p:nvSpPr>
        <p:spPr>
          <a:xfrm>
            <a:off x="231228" y="262759"/>
            <a:ext cx="540231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Introduction of New Aircraft/ Mail carried prior to first acceleration of service.</a:t>
            </a:r>
          </a:p>
        </p:txBody>
      </p:sp>
      <p:pic>
        <p:nvPicPr>
          <p:cNvPr id="3" name="Picture 2">
            <a:extLst>
              <a:ext uri="{FF2B5EF4-FFF2-40B4-BE49-F238E27FC236}">
                <a16:creationId xmlns:a16="http://schemas.microsoft.com/office/drawing/2014/main" id="{A65B5C51-1A8A-7F89-7EAB-4DD5E098A0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8447" y="618571"/>
            <a:ext cx="3073708" cy="2355857"/>
          </a:xfrm>
          <a:prstGeom prst="rect">
            <a:avLst/>
          </a:prstGeom>
        </p:spPr>
      </p:pic>
      <p:pic>
        <p:nvPicPr>
          <p:cNvPr id="4" name="Picture 3">
            <a:extLst>
              <a:ext uri="{FF2B5EF4-FFF2-40B4-BE49-F238E27FC236}">
                <a16:creationId xmlns:a16="http://schemas.microsoft.com/office/drawing/2014/main" id="{31437B3C-6946-759F-B8F3-61C0B2013C2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8447" y="3153990"/>
            <a:ext cx="1123003" cy="945686"/>
          </a:xfrm>
          <a:prstGeom prst="rect">
            <a:avLst/>
          </a:prstGeom>
        </p:spPr>
      </p:pic>
      <p:pic>
        <p:nvPicPr>
          <p:cNvPr id="5" name="Picture 4">
            <a:extLst>
              <a:ext uri="{FF2B5EF4-FFF2-40B4-BE49-F238E27FC236}">
                <a16:creationId xmlns:a16="http://schemas.microsoft.com/office/drawing/2014/main" id="{4BDD4B02-1FF1-3365-4487-33AEC3CEDB1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8914" y="4279239"/>
            <a:ext cx="2906751" cy="2316002"/>
          </a:xfrm>
          <a:prstGeom prst="rect">
            <a:avLst/>
          </a:prstGeom>
        </p:spPr>
      </p:pic>
      <p:pic>
        <p:nvPicPr>
          <p:cNvPr id="6" name="Picture 5">
            <a:extLst>
              <a:ext uri="{FF2B5EF4-FFF2-40B4-BE49-F238E27FC236}">
                <a16:creationId xmlns:a16="http://schemas.microsoft.com/office/drawing/2014/main" id="{967F63E8-87E7-FA3D-3EDC-F37B1EA4474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0181" y="3139730"/>
            <a:ext cx="1095484" cy="1029314"/>
          </a:xfrm>
          <a:prstGeom prst="rect">
            <a:avLst/>
          </a:prstGeom>
        </p:spPr>
      </p:pic>
      <p:pic>
        <p:nvPicPr>
          <p:cNvPr id="7" name="Picture 6">
            <a:extLst>
              <a:ext uri="{FF2B5EF4-FFF2-40B4-BE49-F238E27FC236}">
                <a16:creationId xmlns:a16="http://schemas.microsoft.com/office/drawing/2014/main" id="{468EFBF4-DAB7-9835-00E0-B733BBE3C8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49463" y="618570"/>
            <a:ext cx="3406108" cy="2355857"/>
          </a:xfrm>
          <a:prstGeom prst="rect">
            <a:avLst/>
          </a:prstGeom>
        </p:spPr>
      </p:pic>
      <p:sp>
        <p:nvSpPr>
          <p:cNvPr id="8" name="TextBox 7">
            <a:extLst>
              <a:ext uri="{FF2B5EF4-FFF2-40B4-BE49-F238E27FC236}">
                <a16:creationId xmlns:a16="http://schemas.microsoft.com/office/drawing/2014/main" id="{E66628F1-2456-572F-6CEB-15853DE704FB}"/>
              </a:ext>
            </a:extLst>
          </p:cNvPr>
          <p:cNvSpPr txBox="1"/>
          <p:nvPr/>
        </p:nvSpPr>
        <p:spPr>
          <a:xfrm>
            <a:off x="3442707" y="618571"/>
            <a:ext cx="2106756" cy="2677656"/>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AN100 left Khartoum on 7 February 1933 in Horsa.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Arriving Brindisi 10 February in Sylvanus.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Last service before Cairo to Alexandria section was flown.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Train from Brindisi to Palermo arriving 11 February.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Rate 30m for first 20g.</a:t>
            </a:r>
          </a:p>
          <a:p>
            <a:endParaRPr lang="en-US" sz="1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3ACD7F2F-DF2F-D911-C369-2C5E1DE826CB}"/>
              </a:ext>
            </a:extLst>
          </p:cNvPr>
          <p:cNvSpPr txBox="1"/>
          <p:nvPr/>
        </p:nvSpPr>
        <p:spPr>
          <a:xfrm>
            <a:off x="3442707" y="4723649"/>
            <a:ext cx="1833486"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AS128 (Southbound) Malakal to Juba arriving 14 August 1933 in Horsa.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Internal Postage Rate 15m up to 15g.</a:t>
            </a:r>
          </a:p>
        </p:txBody>
      </p:sp>
      <p:sp>
        <p:nvSpPr>
          <p:cNvPr id="10" name="TextBox 9">
            <a:extLst>
              <a:ext uri="{FF2B5EF4-FFF2-40B4-BE49-F238E27FC236}">
                <a16:creationId xmlns:a16="http://schemas.microsoft.com/office/drawing/2014/main" id="{D0A77EA9-95BB-DB6C-60EB-61A919713AD8}"/>
              </a:ext>
            </a:extLst>
          </p:cNvPr>
          <p:cNvSpPr txBox="1"/>
          <p:nvPr/>
        </p:nvSpPr>
        <p:spPr>
          <a:xfrm>
            <a:off x="5590015" y="3153989"/>
            <a:ext cx="3245071" cy="156966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AN105 Khartoum 13 March 1933 in Hadrian. </a:t>
            </a:r>
            <a:r>
              <a:rPr lang="en-US" sz="1200" dirty="0" err="1">
                <a:latin typeface="Times New Roman" panose="02020603050405020304" pitchFamily="18" charset="0"/>
                <a:cs typeface="Times New Roman" panose="02020603050405020304" pitchFamily="18" charset="0"/>
              </a:rPr>
              <a:t>Satyrus</a:t>
            </a:r>
            <a:r>
              <a:rPr lang="en-US" sz="1200" dirty="0">
                <a:latin typeface="Times New Roman" panose="02020603050405020304" pitchFamily="18" charset="0"/>
                <a:cs typeface="Times New Roman" panose="02020603050405020304" pitchFamily="18" charset="0"/>
              </a:rPr>
              <a:t> from Alexandria to Brindisi then Horatius to Croydon arriving 19 March.</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First northbound Africa service by Hadrian.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25m first 20g.</a:t>
            </a:r>
          </a:p>
          <a:p>
            <a:endParaRPr lang="en-US" sz="1200"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EDE1A4B9-613E-0FB0-C2AA-523D1094840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97647" y="4587978"/>
            <a:ext cx="2029806" cy="1232382"/>
          </a:xfrm>
          <a:prstGeom prst="rect">
            <a:avLst/>
          </a:prstGeom>
        </p:spPr>
      </p:pic>
      <p:sp>
        <p:nvSpPr>
          <p:cNvPr id="12" name="TextBox 11">
            <a:extLst>
              <a:ext uri="{FF2B5EF4-FFF2-40B4-BE49-F238E27FC236}">
                <a16:creationId xmlns:a16="http://schemas.microsoft.com/office/drawing/2014/main" id="{0D36ABB5-CFB8-7C2D-E819-0217F052B3DC}"/>
              </a:ext>
            </a:extLst>
          </p:cNvPr>
          <p:cNvSpPr txBox="1"/>
          <p:nvPr/>
        </p:nvSpPr>
        <p:spPr>
          <a:xfrm>
            <a:off x="5590015" y="5969876"/>
            <a:ext cx="3245071"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Crew 4. Passengers up to 15. Used on the Alexandria – Brindisi section.</a:t>
            </a:r>
          </a:p>
        </p:txBody>
      </p:sp>
    </p:spTree>
    <p:extLst>
      <p:ext uri="{BB962C8B-B14F-4D97-AF65-F5344CB8AC3E}">
        <p14:creationId xmlns:p14="http://schemas.microsoft.com/office/powerpoint/2010/main" val="1895366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EBAC25-C9BA-85E1-FEBB-D231DF3D2F3D}"/>
              </a:ext>
            </a:extLst>
          </p:cNvPr>
          <p:cNvSpPr txBox="1"/>
          <p:nvPr/>
        </p:nvSpPr>
        <p:spPr>
          <a:xfrm>
            <a:off x="189186" y="210207"/>
            <a:ext cx="5307724"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First Acceleration of Service 26 April/3 May 1933</a:t>
            </a:r>
          </a:p>
        </p:txBody>
      </p:sp>
      <p:sp>
        <p:nvSpPr>
          <p:cNvPr id="3" name="TextBox 2">
            <a:extLst>
              <a:ext uri="{FF2B5EF4-FFF2-40B4-BE49-F238E27FC236}">
                <a16:creationId xmlns:a16="http://schemas.microsoft.com/office/drawing/2014/main" id="{5E9F8311-1570-BD94-4C89-CC98F620EAFC}"/>
              </a:ext>
            </a:extLst>
          </p:cNvPr>
          <p:cNvSpPr txBox="1"/>
          <p:nvPr/>
        </p:nvSpPr>
        <p:spPr>
          <a:xfrm>
            <a:off x="325821" y="609599"/>
            <a:ext cx="4750676"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Northbound – Paris – Brindisi by rail and Alexandria – Cairo by rail.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Southbound – Brindisi – Paris by rail.</a:t>
            </a:r>
          </a:p>
        </p:txBody>
      </p:sp>
      <p:pic>
        <p:nvPicPr>
          <p:cNvPr id="4" name="Picture 3">
            <a:extLst>
              <a:ext uri="{FF2B5EF4-FFF2-40B4-BE49-F238E27FC236}">
                <a16:creationId xmlns:a16="http://schemas.microsoft.com/office/drawing/2014/main" id="{8B728424-4517-7770-585D-A9E6C26762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9187" y="1378324"/>
            <a:ext cx="3132336" cy="1816822"/>
          </a:xfrm>
          <a:prstGeom prst="rect">
            <a:avLst/>
          </a:prstGeom>
        </p:spPr>
      </p:pic>
      <p:pic>
        <p:nvPicPr>
          <p:cNvPr id="5" name="Picture 4">
            <a:extLst>
              <a:ext uri="{FF2B5EF4-FFF2-40B4-BE49-F238E27FC236}">
                <a16:creationId xmlns:a16="http://schemas.microsoft.com/office/drawing/2014/main" id="{95C03C9B-5C50-8C1E-EC67-A425419B3B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256" y="5479676"/>
            <a:ext cx="2278792" cy="1012399"/>
          </a:xfrm>
          <a:prstGeom prst="rect">
            <a:avLst/>
          </a:prstGeom>
        </p:spPr>
      </p:pic>
      <p:pic>
        <p:nvPicPr>
          <p:cNvPr id="6" name="Picture 5">
            <a:extLst>
              <a:ext uri="{FF2B5EF4-FFF2-40B4-BE49-F238E27FC236}">
                <a16:creationId xmlns:a16="http://schemas.microsoft.com/office/drawing/2014/main" id="{9AAA1A63-E19D-FD77-DAB7-6EB7DE396D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a:off x="3536152" y="1095282"/>
            <a:ext cx="2917147" cy="2333718"/>
          </a:xfrm>
          <a:prstGeom prst="rect">
            <a:avLst/>
          </a:prstGeom>
        </p:spPr>
      </p:pic>
      <p:pic>
        <p:nvPicPr>
          <p:cNvPr id="7" name="Picture 6">
            <a:extLst>
              <a:ext uri="{FF2B5EF4-FFF2-40B4-BE49-F238E27FC236}">
                <a16:creationId xmlns:a16="http://schemas.microsoft.com/office/drawing/2014/main" id="{29779141-3C69-E182-3608-F5283853F30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28587" y="3585549"/>
            <a:ext cx="1124712" cy="903053"/>
          </a:xfrm>
          <a:prstGeom prst="rect">
            <a:avLst/>
          </a:prstGeom>
        </p:spPr>
      </p:pic>
      <p:pic>
        <p:nvPicPr>
          <p:cNvPr id="8" name="Picture 7">
            <a:extLst>
              <a:ext uri="{FF2B5EF4-FFF2-40B4-BE49-F238E27FC236}">
                <a16:creationId xmlns:a16="http://schemas.microsoft.com/office/drawing/2014/main" id="{84D5B3B5-E652-5E7B-3A8D-C2F55F3304D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574001" y="4744492"/>
            <a:ext cx="2982492" cy="1903301"/>
          </a:xfrm>
          <a:prstGeom prst="rect">
            <a:avLst/>
          </a:prstGeom>
        </p:spPr>
      </p:pic>
      <p:pic>
        <p:nvPicPr>
          <p:cNvPr id="9" name="Picture 8">
            <a:extLst>
              <a:ext uri="{FF2B5EF4-FFF2-40B4-BE49-F238E27FC236}">
                <a16:creationId xmlns:a16="http://schemas.microsoft.com/office/drawing/2014/main" id="{B0699AED-E492-5256-08CB-1C11B773503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626938" y="3585549"/>
            <a:ext cx="1167571" cy="967079"/>
          </a:xfrm>
          <a:prstGeom prst="rect">
            <a:avLst/>
          </a:prstGeom>
        </p:spPr>
      </p:pic>
      <p:sp>
        <p:nvSpPr>
          <p:cNvPr id="10" name="TextBox 9">
            <a:extLst>
              <a:ext uri="{FF2B5EF4-FFF2-40B4-BE49-F238E27FC236}">
                <a16:creationId xmlns:a16="http://schemas.microsoft.com/office/drawing/2014/main" id="{365E2FFC-7314-7137-A2BD-DC6C88A43E9E}"/>
              </a:ext>
            </a:extLst>
          </p:cNvPr>
          <p:cNvSpPr txBox="1"/>
          <p:nvPr/>
        </p:nvSpPr>
        <p:spPr>
          <a:xfrm>
            <a:off x="189186" y="3445568"/>
            <a:ext cx="3037490" cy="2123658"/>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AN116 left Khartoum 30 May in Horsa to Cairo arriving 31 May. Sylvanus carried mail to Brindisi then Horatius to Croydon on 6 June arriving 3 Days late.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First northbound Africa service by Andromeda.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By sea to New York arriving 13 June 1933. Rate 55m to 20g then 48m per additional 20g.</a:t>
            </a:r>
          </a:p>
          <a:p>
            <a:endParaRPr lang="en-US" sz="1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0C0731FA-628D-B37C-BB4D-AF869AF63D11}"/>
              </a:ext>
            </a:extLst>
          </p:cNvPr>
          <p:cNvSpPr txBox="1"/>
          <p:nvPr/>
        </p:nvSpPr>
        <p:spPr>
          <a:xfrm rot="10800000" flipV="1">
            <a:off x="6726620" y="3759425"/>
            <a:ext cx="2228193" cy="249299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AN119 Khartoum 19 June in Hadrian. Alexandria 22 June in </a:t>
            </a:r>
            <a:r>
              <a:rPr lang="en-US" sz="1200" dirty="0" err="1">
                <a:latin typeface="Times New Roman" panose="02020603050405020304" pitchFamily="18" charset="0"/>
                <a:cs typeface="Times New Roman" panose="02020603050405020304" pitchFamily="18" charset="0"/>
              </a:rPr>
              <a:t>Satyrus</a:t>
            </a:r>
            <a:r>
              <a:rPr lang="en-US" sz="1200" dirty="0">
                <a:latin typeface="Times New Roman" panose="02020603050405020304" pitchFamily="18" charset="0"/>
                <a:cs typeface="Times New Roman" panose="02020603050405020304" pitchFamily="18" charset="0"/>
              </a:rPr>
              <a:t> arriving in Brindisi same day.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Train to Germany. Double rate 53m. 30m up to 20g then 23m each additional 20g or part.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Ex vessel ‘Ubena’ of the German East Africa Line hence Sudan Quays postmark.</a:t>
            </a:r>
          </a:p>
          <a:p>
            <a:endParaRPr lang="en-US" sz="1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2F309E3-D846-C7D6-4B6C-A408142253C7}"/>
              </a:ext>
            </a:extLst>
          </p:cNvPr>
          <p:cNvSpPr txBox="1"/>
          <p:nvPr/>
        </p:nvSpPr>
        <p:spPr>
          <a:xfrm>
            <a:off x="6726621" y="903890"/>
            <a:ext cx="2091558" cy="286232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AN110 departed Juba 17 April 1933 in Horsa.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Alexandria to Brindisi in Scipio arriving 21 April. Backstamp Brindisi 21 April.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Train to Germany arriving 24 April.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Penultimate service prior to acceleration.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Rate 30m up to 20g.</a:t>
            </a:r>
          </a:p>
          <a:p>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4178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CB9DC3-5806-D52E-B973-64FBC3FF9A6D}"/>
              </a:ext>
            </a:extLst>
          </p:cNvPr>
          <p:cNvSpPr txBox="1"/>
          <p:nvPr/>
        </p:nvSpPr>
        <p:spPr>
          <a:xfrm>
            <a:off x="241738" y="231228"/>
            <a:ext cx="6705600"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Acceleration of Service from 4 October 1933</a:t>
            </a:r>
          </a:p>
        </p:txBody>
      </p:sp>
      <p:sp>
        <p:nvSpPr>
          <p:cNvPr id="4" name="TextBox 3">
            <a:extLst>
              <a:ext uri="{FF2B5EF4-FFF2-40B4-BE49-F238E27FC236}">
                <a16:creationId xmlns:a16="http://schemas.microsoft.com/office/drawing/2014/main" id="{C39996D4-F517-C385-7EE0-018627CF95FC}"/>
              </a:ext>
            </a:extLst>
          </p:cNvPr>
          <p:cNvSpPr txBox="1"/>
          <p:nvPr/>
        </p:nvSpPr>
        <p:spPr>
          <a:xfrm>
            <a:off x="357352" y="704194"/>
            <a:ext cx="8145517"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Northbound schedule acceleration to allow arrival at Cairo one day earlier to enable immediate connection with eastbound Indian services (previously 5-day delay).</a:t>
            </a:r>
          </a:p>
        </p:txBody>
      </p:sp>
      <p:pic>
        <p:nvPicPr>
          <p:cNvPr id="5" name="Picture 4">
            <a:extLst>
              <a:ext uri="{FF2B5EF4-FFF2-40B4-BE49-F238E27FC236}">
                <a16:creationId xmlns:a16="http://schemas.microsoft.com/office/drawing/2014/main" id="{DA7BCAD8-91ED-B3DB-61D8-B7ED8CB153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4572" y="1507837"/>
            <a:ext cx="4117428" cy="2659071"/>
          </a:xfrm>
          <a:prstGeom prst="rect">
            <a:avLst/>
          </a:prstGeom>
        </p:spPr>
      </p:pic>
      <p:sp>
        <p:nvSpPr>
          <p:cNvPr id="6" name="TextBox 5">
            <a:extLst>
              <a:ext uri="{FF2B5EF4-FFF2-40B4-BE49-F238E27FC236}">
                <a16:creationId xmlns:a16="http://schemas.microsoft.com/office/drawing/2014/main" id="{1E5C0DB2-102C-05C4-006B-7F8653D4372C}"/>
              </a:ext>
            </a:extLst>
          </p:cNvPr>
          <p:cNvSpPr txBox="1"/>
          <p:nvPr/>
        </p:nvSpPr>
        <p:spPr>
          <a:xfrm>
            <a:off x="454571" y="4656083"/>
            <a:ext cx="4117427" cy="156966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Postcard dated 11 November 1933.</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AN140 departed Khartoum 13 November arriving Brindisi 16 November 1933.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Hanno to Cairo.</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30m for first 20g.</a:t>
            </a:r>
          </a:p>
        </p:txBody>
      </p:sp>
      <p:pic>
        <p:nvPicPr>
          <p:cNvPr id="2" name="Picture 1">
            <a:extLst>
              <a:ext uri="{FF2B5EF4-FFF2-40B4-BE49-F238E27FC236}">
                <a16:creationId xmlns:a16="http://schemas.microsoft.com/office/drawing/2014/main" id="{88DA03FE-9DEF-81CD-F100-2F0B7D63F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1484" y="1510463"/>
            <a:ext cx="1979399" cy="2546529"/>
          </a:xfrm>
          <a:prstGeom prst="rect">
            <a:avLst/>
          </a:prstGeom>
        </p:spPr>
      </p:pic>
      <p:pic>
        <p:nvPicPr>
          <p:cNvPr id="7" name="Picture 6">
            <a:extLst>
              <a:ext uri="{FF2B5EF4-FFF2-40B4-BE49-F238E27FC236}">
                <a16:creationId xmlns:a16="http://schemas.microsoft.com/office/drawing/2014/main" id="{7506B1CF-B0D9-1D96-532C-B7080C84820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78597" y="1507837"/>
            <a:ext cx="1954234" cy="2567549"/>
          </a:xfrm>
          <a:prstGeom prst="rect">
            <a:avLst/>
          </a:prstGeom>
        </p:spPr>
      </p:pic>
      <p:sp>
        <p:nvSpPr>
          <p:cNvPr id="8" name="TextBox 7">
            <a:extLst>
              <a:ext uri="{FF2B5EF4-FFF2-40B4-BE49-F238E27FC236}">
                <a16:creationId xmlns:a16="http://schemas.microsoft.com/office/drawing/2014/main" id="{FD72FE39-1284-9E76-78F8-4EC7345A8FB9}"/>
              </a:ext>
            </a:extLst>
          </p:cNvPr>
          <p:cNvSpPr txBox="1"/>
          <p:nvPr/>
        </p:nvSpPr>
        <p:spPr>
          <a:xfrm>
            <a:off x="4681484" y="4656083"/>
            <a:ext cx="4051347"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Manuscript on reverse ‘Khartoum November 1933. He looks dashed hot and annoyed doesn’t he?’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Hadrian – used on AS138/AN138 in Khartoum 24 and 30 October 1933</a:t>
            </a:r>
          </a:p>
        </p:txBody>
      </p:sp>
    </p:spTree>
    <p:extLst>
      <p:ext uri="{BB962C8B-B14F-4D97-AF65-F5344CB8AC3E}">
        <p14:creationId xmlns:p14="http://schemas.microsoft.com/office/powerpoint/2010/main" val="2540405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an 112.jpeg">
            <a:extLst>
              <a:ext uri="{FF2B5EF4-FFF2-40B4-BE49-F238E27FC236}">
                <a16:creationId xmlns:a16="http://schemas.microsoft.com/office/drawing/2014/main" id="{BDA83845-F112-2A47-CD92-3445662887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2139" y="1013152"/>
            <a:ext cx="2242905" cy="1552466"/>
          </a:xfrm>
          <a:prstGeom prst="rect">
            <a:avLst/>
          </a:prstGeom>
        </p:spPr>
      </p:pic>
      <p:pic>
        <p:nvPicPr>
          <p:cNvPr id="3" name="Picture 2" descr="Scan 117.jpeg">
            <a:extLst>
              <a:ext uri="{FF2B5EF4-FFF2-40B4-BE49-F238E27FC236}">
                <a16:creationId xmlns:a16="http://schemas.microsoft.com/office/drawing/2014/main" id="{DF53ACC0-8DF8-7239-255D-189C9D59A78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80138" y="603249"/>
            <a:ext cx="4025126" cy="5651501"/>
          </a:xfrm>
          <a:prstGeom prst="rect">
            <a:avLst/>
          </a:prstGeom>
        </p:spPr>
      </p:pic>
      <p:pic>
        <p:nvPicPr>
          <p:cNvPr id="4" name="Picture 3">
            <a:extLst>
              <a:ext uri="{FF2B5EF4-FFF2-40B4-BE49-F238E27FC236}">
                <a16:creationId xmlns:a16="http://schemas.microsoft.com/office/drawing/2014/main" id="{A2623C2C-C9AF-A9F3-F6C4-31D02BDD1A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6119" y="280594"/>
            <a:ext cx="1758593" cy="2599240"/>
          </a:xfrm>
          <a:prstGeom prst="rect">
            <a:avLst/>
          </a:prstGeom>
        </p:spPr>
      </p:pic>
      <p:pic>
        <p:nvPicPr>
          <p:cNvPr id="5" name="Picture 4">
            <a:extLst>
              <a:ext uri="{FF2B5EF4-FFF2-40B4-BE49-F238E27FC236}">
                <a16:creationId xmlns:a16="http://schemas.microsoft.com/office/drawing/2014/main" id="{7164086D-3E70-2F1E-E046-B24ECCE281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5734" y="3879851"/>
            <a:ext cx="2269310" cy="1644869"/>
          </a:xfrm>
          <a:prstGeom prst="rect">
            <a:avLst/>
          </a:prstGeom>
        </p:spPr>
      </p:pic>
      <p:sp>
        <p:nvSpPr>
          <p:cNvPr id="6" name="TextBox 5">
            <a:extLst>
              <a:ext uri="{FF2B5EF4-FFF2-40B4-BE49-F238E27FC236}">
                <a16:creationId xmlns:a16="http://schemas.microsoft.com/office/drawing/2014/main" id="{64CED890-ECEF-1913-7820-6F812D5F2700}"/>
              </a:ext>
            </a:extLst>
          </p:cNvPr>
          <p:cNvSpPr txBox="1"/>
          <p:nvPr/>
        </p:nvSpPr>
        <p:spPr>
          <a:xfrm>
            <a:off x="756744" y="2879834"/>
            <a:ext cx="1728299"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DH88 Comet</a:t>
            </a:r>
          </a:p>
        </p:txBody>
      </p:sp>
      <p:sp>
        <p:nvSpPr>
          <p:cNvPr id="7" name="TextBox 6">
            <a:extLst>
              <a:ext uri="{FF2B5EF4-FFF2-40B4-BE49-F238E27FC236}">
                <a16:creationId xmlns:a16="http://schemas.microsoft.com/office/drawing/2014/main" id="{25B596AD-6E10-40E3-1C4D-C05C980875AF}"/>
              </a:ext>
            </a:extLst>
          </p:cNvPr>
          <p:cNvSpPr txBox="1"/>
          <p:nvPr/>
        </p:nvSpPr>
        <p:spPr>
          <a:xfrm>
            <a:off x="121141" y="103241"/>
            <a:ext cx="840274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Impact of MacRobertson Air Race 20 October 1934 on Civil Aircraft Production</a:t>
            </a:r>
          </a:p>
        </p:txBody>
      </p:sp>
      <p:sp>
        <p:nvSpPr>
          <p:cNvPr id="8" name="TextBox 7">
            <a:extLst>
              <a:ext uri="{FF2B5EF4-FFF2-40B4-BE49-F238E27FC236}">
                <a16:creationId xmlns:a16="http://schemas.microsoft.com/office/drawing/2014/main" id="{AEEF6E07-D095-7019-F608-06968658B6CA}"/>
              </a:ext>
            </a:extLst>
          </p:cNvPr>
          <p:cNvSpPr txBox="1"/>
          <p:nvPr/>
        </p:nvSpPr>
        <p:spPr>
          <a:xfrm>
            <a:off x="756744" y="5822731"/>
            <a:ext cx="1313794"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Boeing 314</a:t>
            </a:r>
          </a:p>
        </p:txBody>
      </p:sp>
      <p:sp>
        <p:nvSpPr>
          <p:cNvPr id="9" name="TextBox 8">
            <a:extLst>
              <a:ext uri="{FF2B5EF4-FFF2-40B4-BE49-F238E27FC236}">
                <a16:creationId xmlns:a16="http://schemas.microsoft.com/office/drawing/2014/main" id="{8ADDC4A6-2932-7EFF-12E2-9F8A1679A0FE}"/>
              </a:ext>
            </a:extLst>
          </p:cNvPr>
          <p:cNvSpPr txBox="1"/>
          <p:nvPr/>
        </p:nvSpPr>
        <p:spPr>
          <a:xfrm>
            <a:off x="7168055" y="2964782"/>
            <a:ext cx="1514139"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Douglas DC2</a:t>
            </a:r>
          </a:p>
        </p:txBody>
      </p:sp>
      <p:pic>
        <p:nvPicPr>
          <p:cNvPr id="10" name="Picture 9">
            <a:extLst>
              <a:ext uri="{FF2B5EF4-FFF2-40B4-BE49-F238E27FC236}">
                <a16:creationId xmlns:a16="http://schemas.microsoft.com/office/drawing/2014/main" id="{783F809B-56C8-DE0D-C69F-DD29DCFC09AF}"/>
              </a:ext>
            </a:extLst>
          </p:cNvPr>
          <p:cNvPicPr>
            <a:picLocks noChangeAspect="1"/>
          </p:cNvPicPr>
          <p:nvPr/>
        </p:nvPicPr>
        <p:blipFill>
          <a:blip r:embed="rId6"/>
          <a:stretch>
            <a:fillRect/>
          </a:stretch>
        </p:blipFill>
        <p:spPr>
          <a:xfrm>
            <a:off x="6986119" y="3428999"/>
            <a:ext cx="1829031" cy="2825751"/>
          </a:xfrm>
          <a:prstGeom prst="rect">
            <a:avLst/>
          </a:prstGeom>
        </p:spPr>
      </p:pic>
    </p:spTree>
    <p:extLst>
      <p:ext uri="{BB962C8B-B14F-4D97-AF65-F5344CB8AC3E}">
        <p14:creationId xmlns:p14="http://schemas.microsoft.com/office/powerpoint/2010/main" val="3835420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5CDE75-CD81-27B9-8FF5-765403108D8E}"/>
              </a:ext>
            </a:extLst>
          </p:cNvPr>
          <p:cNvSpPr txBox="1"/>
          <p:nvPr/>
        </p:nvSpPr>
        <p:spPr>
          <a:xfrm>
            <a:off x="336330" y="262759"/>
            <a:ext cx="4099036"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Postal Notice of Rate Change from November 1934</a:t>
            </a:r>
          </a:p>
        </p:txBody>
      </p:sp>
      <p:pic>
        <p:nvPicPr>
          <p:cNvPr id="4" name="Picture 3">
            <a:extLst>
              <a:ext uri="{FF2B5EF4-FFF2-40B4-BE49-F238E27FC236}">
                <a16:creationId xmlns:a16="http://schemas.microsoft.com/office/drawing/2014/main" id="{7A024003-7737-B8D4-47C2-1AA93EC66F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5366" y="674527"/>
            <a:ext cx="4248936" cy="5675586"/>
          </a:xfrm>
          <a:prstGeom prst="rect">
            <a:avLst/>
          </a:prstGeom>
        </p:spPr>
      </p:pic>
      <p:pic>
        <p:nvPicPr>
          <p:cNvPr id="3" name="Picture 2" descr="Scan 918.jpeg">
            <a:extLst>
              <a:ext uri="{FF2B5EF4-FFF2-40B4-BE49-F238E27FC236}">
                <a16:creationId xmlns:a16="http://schemas.microsoft.com/office/drawing/2014/main" id="{80E98485-9ACC-C0E2-08B5-842ECF9C893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8908" y="742804"/>
            <a:ext cx="3945535" cy="2381381"/>
          </a:xfrm>
          <a:prstGeom prst="rect">
            <a:avLst/>
          </a:prstGeom>
        </p:spPr>
      </p:pic>
      <p:sp>
        <p:nvSpPr>
          <p:cNvPr id="5" name="TextBox 4">
            <a:extLst>
              <a:ext uri="{FF2B5EF4-FFF2-40B4-BE49-F238E27FC236}">
                <a16:creationId xmlns:a16="http://schemas.microsoft.com/office/drawing/2014/main" id="{47785626-5D69-04E9-17DC-38782CBA3FED}"/>
              </a:ext>
            </a:extLst>
          </p:cNvPr>
          <p:cNvSpPr txBox="1"/>
          <p:nvPr/>
        </p:nvSpPr>
        <p:spPr>
          <a:xfrm>
            <a:off x="511859" y="3279228"/>
            <a:ext cx="3587175" cy="156966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IE303 departed Croydon 5 January arriving in Darwin 16 January 1 day late despite despite 2 different aircraft having engine trouble culminating on 16 January the Athena made a forced landing on a beach 60 miles east of Darwin.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to Australia was 1/3 per ½ oz hence tax charge of 1/6 double the difference. </a:t>
            </a:r>
          </a:p>
        </p:txBody>
      </p:sp>
      <p:pic>
        <p:nvPicPr>
          <p:cNvPr id="6" name="Picture 5" descr="Scan 120.jpeg">
            <a:extLst>
              <a:ext uri="{FF2B5EF4-FFF2-40B4-BE49-F238E27FC236}">
                <a16:creationId xmlns:a16="http://schemas.microsoft.com/office/drawing/2014/main" id="{63323A94-2E9F-A512-2876-5C0195C4B3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3349" y="5003930"/>
            <a:ext cx="2244194" cy="1454978"/>
          </a:xfrm>
          <a:prstGeom prst="rect">
            <a:avLst/>
          </a:prstGeom>
        </p:spPr>
      </p:pic>
    </p:spTree>
    <p:extLst>
      <p:ext uri="{BB962C8B-B14F-4D97-AF65-F5344CB8AC3E}">
        <p14:creationId xmlns:p14="http://schemas.microsoft.com/office/powerpoint/2010/main" val="3991108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1C6C-D8C7-26BB-8828-792CC558757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834DD23-FE6F-C707-AE72-A18840BD38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0224" y="616794"/>
            <a:ext cx="5219669" cy="5962682"/>
          </a:xfrm>
          <a:prstGeom prst="rect">
            <a:avLst/>
          </a:prstGeom>
        </p:spPr>
      </p:pic>
      <p:pic>
        <p:nvPicPr>
          <p:cNvPr id="4" name="Picture 3">
            <a:extLst>
              <a:ext uri="{FF2B5EF4-FFF2-40B4-BE49-F238E27FC236}">
                <a16:creationId xmlns:a16="http://schemas.microsoft.com/office/drawing/2014/main" id="{4B586AAF-C429-30E4-BCB6-AC25AD5D51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5409893" y="278524"/>
            <a:ext cx="3657145" cy="2979683"/>
          </a:xfrm>
          <a:prstGeom prst="rect">
            <a:avLst/>
          </a:prstGeom>
        </p:spPr>
      </p:pic>
      <p:pic>
        <p:nvPicPr>
          <p:cNvPr id="2" name="Picture 1">
            <a:extLst>
              <a:ext uri="{FF2B5EF4-FFF2-40B4-BE49-F238E27FC236}">
                <a16:creationId xmlns:a16="http://schemas.microsoft.com/office/drawing/2014/main" id="{6DBA4050-59D3-916E-54C8-CFC7639190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28463" y="2989276"/>
            <a:ext cx="1638575" cy="3590200"/>
          </a:xfrm>
          <a:prstGeom prst="rect">
            <a:avLst/>
          </a:prstGeom>
        </p:spPr>
      </p:pic>
      <p:sp>
        <p:nvSpPr>
          <p:cNvPr id="5" name="TextBox 4">
            <a:extLst>
              <a:ext uri="{FF2B5EF4-FFF2-40B4-BE49-F238E27FC236}">
                <a16:creationId xmlns:a16="http://schemas.microsoft.com/office/drawing/2014/main" id="{78782FBA-53AB-AEEC-C3C1-CAEDA34DE5A1}"/>
              </a:ext>
            </a:extLst>
          </p:cNvPr>
          <p:cNvSpPr txBox="1"/>
          <p:nvPr/>
        </p:nvSpPr>
        <p:spPr>
          <a:xfrm>
            <a:off x="5528441" y="3598135"/>
            <a:ext cx="1618593" cy="286232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Imperial Airways Timetable dated December 1934.</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New timetable required as services were now increased to 2 per week. The </a:t>
            </a:r>
            <a:r>
              <a:rPr lang="en-US" sz="1200">
                <a:latin typeface="Times New Roman" panose="02020603050405020304" pitchFamily="18" charset="0"/>
                <a:cs typeface="Times New Roman" panose="02020603050405020304" pitchFamily="18" charset="0"/>
              </a:rPr>
              <a:t>extra service </a:t>
            </a:r>
            <a:r>
              <a:rPr lang="en-US" sz="1200" dirty="0">
                <a:latin typeface="Times New Roman" panose="02020603050405020304" pitchFamily="18" charset="0"/>
                <a:cs typeface="Times New Roman" panose="02020603050405020304" pitchFamily="18" charset="0"/>
              </a:rPr>
              <a:t>leaving Croydon on Sundays from the 30 December to Johannesburg with onward connections to Capetown initially by rail. </a:t>
            </a:r>
          </a:p>
        </p:txBody>
      </p:sp>
    </p:spTree>
    <p:extLst>
      <p:ext uri="{BB962C8B-B14F-4D97-AF65-F5344CB8AC3E}">
        <p14:creationId xmlns:p14="http://schemas.microsoft.com/office/powerpoint/2010/main" val="4039157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98691" y="127814"/>
            <a:ext cx="5368107" cy="3974858"/>
          </a:xfrm>
          <a:prstGeom prst="rect">
            <a:avLst/>
          </a:prstGeom>
        </p:spPr>
      </p:pic>
      <p:pic>
        <p:nvPicPr>
          <p:cNvPr id="3" name="Picture 2"/>
          <p:cNvPicPr>
            <a:picLocks noChangeAspect="1"/>
          </p:cNvPicPr>
          <p:nvPr/>
        </p:nvPicPr>
        <p:blipFill>
          <a:blip r:embed="rId3"/>
          <a:stretch>
            <a:fillRect/>
          </a:stretch>
        </p:blipFill>
        <p:spPr>
          <a:xfrm>
            <a:off x="5214008" y="3155976"/>
            <a:ext cx="3471978" cy="3753228"/>
          </a:xfrm>
          <a:prstGeom prst="rect">
            <a:avLst/>
          </a:prstGeom>
        </p:spPr>
      </p:pic>
      <p:sp>
        <p:nvSpPr>
          <p:cNvPr id="4" name="TextBox 3"/>
          <p:cNvSpPr txBox="1"/>
          <p:nvPr/>
        </p:nvSpPr>
        <p:spPr>
          <a:xfrm>
            <a:off x="238894" y="352095"/>
            <a:ext cx="3269083" cy="461665"/>
          </a:xfrm>
          <a:prstGeom prst="rect">
            <a:avLst/>
          </a:prstGeom>
          <a:noFill/>
        </p:spPr>
        <p:txBody>
          <a:bodyPr wrap="square" rtlCol="0">
            <a:spAutoFit/>
          </a:bodyPr>
          <a:lstStyle/>
          <a:p>
            <a:r>
              <a:rPr lang="en-US" sz="1200" b="1" dirty="0">
                <a:latin typeface="Times New Roman"/>
                <a:cs typeface="Times New Roman"/>
              </a:rPr>
              <a:t>Imperial Airways Mozambique </a:t>
            </a:r>
            <a:r>
              <a:rPr lang="mr-IN" sz="1200" b="1" dirty="0">
                <a:latin typeface="Times New Roman"/>
                <a:cs typeface="Times New Roman"/>
              </a:rPr>
              <a:t>–</a:t>
            </a:r>
            <a:r>
              <a:rPr lang="en-US" sz="1200" b="1" dirty="0">
                <a:latin typeface="Times New Roman"/>
                <a:cs typeface="Times New Roman"/>
              </a:rPr>
              <a:t> Australia December 1934</a:t>
            </a:r>
          </a:p>
        </p:txBody>
      </p:sp>
      <p:sp>
        <p:nvSpPr>
          <p:cNvPr id="5" name="TextBox 4"/>
          <p:cNvSpPr txBox="1"/>
          <p:nvPr/>
        </p:nvSpPr>
        <p:spPr>
          <a:xfrm>
            <a:off x="238894" y="1797269"/>
            <a:ext cx="3078985" cy="3970318"/>
          </a:xfrm>
          <a:prstGeom prst="rect">
            <a:avLst/>
          </a:prstGeom>
          <a:noFill/>
        </p:spPr>
        <p:txBody>
          <a:bodyPr wrap="square" rtlCol="0">
            <a:spAutoFit/>
          </a:bodyPr>
          <a:lstStyle/>
          <a:p>
            <a:r>
              <a:rPr lang="en-US" sz="1200" dirty="0">
                <a:latin typeface="Times New Roman"/>
                <a:cs typeface="Times New Roman"/>
              </a:rPr>
              <a:t>Imperial Airways used this new service to link with the existing services within Africa via Cairo. The special first flight covers</a:t>
            </a:r>
          </a:p>
          <a:p>
            <a:r>
              <a:rPr lang="en-US" sz="1200" dirty="0">
                <a:latin typeface="Times New Roman"/>
                <a:cs typeface="Times New Roman"/>
              </a:rPr>
              <a:t>were distributed throughout the Empire.</a:t>
            </a:r>
          </a:p>
          <a:p>
            <a:endParaRPr lang="en-US" sz="1200" dirty="0">
              <a:latin typeface="Times New Roman"/>
              <a:cs typeface="Times New Roman"/>
            </a:endParaRPr>
          </a:p>
          <a:p>
            <a:endParaRPr lang="en-US" sz="1200" dirty="0">
              <a:latin typeface="Times New Roman"/>
              <a:cs typeface="Times New Roman"/>
            </a:endParaRPr>
          </a:p>
          <a:p>
            <a:r>
              <a:rPr lang="en-US" sz="1200" dirty="0">
                <a:latin typeface="Times New Roman"/>
                <a:cs typeface="Times New Roman"/>
              </a:rPr>
              <a:t>Registered cover dated 26 November 1934 Tete, Mozambique to Australia Route</a:t>
            </a:r>
          </a:p>
          <a:p>
            <a:endParaRPr lang="en-US" sz="1200" dirty="0">
              <a:latin typeface="Times New Roman"/>
              <a:cs typeface="Times New Roman"/>
            </a:endParaRPr>
          </a:p>
          <a:p>
            <a:endParaRPr lang="en-US" sz="1200" dirty="0">
              <a:latin typeface="Times New Roman"/>
              <a:cs typeface="Times New Roman"/>
            </a:endParaRPr>
          </a:p>
          <a:p>
            <a:r>
              <a:rPr lang="en-US" sz="1200" dirty="0">
                <a:latin typeface="Times New Roman"/>
                <a:cs typeface="Times New Roman"/>
              </a:rPr>
              <a:t>SNAM – Service de la Navigation du </a:t>
            </a:r>
            <a:r>
              <a:rPr lang="en-US" sz="1200" dirty="0" err="1">
                <a:latin typeface="Times New Roman"/>
                <a:cs typeface="Times New Roman"/>
              </a:rPr>
              <a:t>Aerienne</a:t>
            </a:r>
            <a:r>
              <a:rPr lang="en-US" sz="1200" dirty="0">
                <a:latin typeface="Times New Roman"/>
                <a:cs typeface="Times New Roman"/>
              </a:rPr>
              <a:t> de Madagascar – Mozambique -</a:t>
            </a:r>
          </a:p>
          <a:p>
            <a:r>
              <a:rPr lang="en-US" sz="1200" dirty="0">
                <a:latin typeface="Times New Roman"/>
                <a:cs typeface="Times New Roman"/>
              </a:rPr>
              <a:t>Beiro – </a:t>
            </a:r>
            <a:r>
              <a:rPr lang="en-US" sz="1200" dirty="0" err="1">
                <a:latin typeface="Times New Roman"/>
                <a:cs typeface="Times New Roman"/>
              </a:rPr>
              <a:t>Intranbaue</a:t>
            </a:r>
            <a:r>
              <a:rPr lang="en-US" sz="1200" dirty="0">
                <a:latin typeface="Times New Roman"/>
                <a:cs typeface="Times New Roman"/>
              </a:rPr>
              <a:t> – Tete –Broken Hill.</a:t>
            </a:r>
          </a:p>
          <a:p>
            <a:endParaRPr lang="en-US" sz="1200" dirty="0">
              <a:latin typeface="Times New Roman"/>
              <a:cs typeface="Times New Roman"/>
            </a:endParaRPr>
          </a:p>
          <a:p>
            <a:endParaRPr lang="en-US" sz="1200" dirty="0">
              <a:latin typeface="Times New Roman"/>
              <a:cs typeface="Times New Roman"/>
            </a:endParaRPr>
          </a:p>
          <a:p>
            <a:r>
              <a:rPr lang="en-US" sz="1200" dirty="0">
                <a:latin typeface="Times New Roman"/>
                <a:cs typeface="Times New Roman"/>
              </a:rPr>
              <a:t>Imperial Airways Service AN196 Broken Hill 6 December to Cairo arriving 10 December. The first service to connect with</a:t>
            </a:r>
          </a:p>
          <a:p>
            <a:r>
              <a:rPr lang="en-US" sz="1200" dirty="0">
                <a:latin typeface="Times New Roman"/>
                <a:cs typeface="Times New Roman"/>
              </a:rPr>
              <a:t>Service IE298 departing 13 December in Horsa. Then Athena to Darwin arriving 17</a:t>
            </a:r>
          </a:p>
          <a:p>
            <a:r>
              <a:rPr lang="en-US" sz="1200" dirty="0">
                <a:latin typeface="Times New Roman"/>
                <a:cs typeface="Times New Roman"/>
              </a:rPr>
              <a:t>December.</a:t>
            </a:r>
          </a:p>
        </p:txBody>
      </p:sp>
    </p:spTree>
    <p:extLst>
      <p:ext uri="{BB962C8B-B14F-4D97-AF65-F5344CB8AC3E}">
        <p14:creationId xmlns:p14="http://schemas.microsoft.com/office/powerpoint/2010/main" val="4260343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AA1A7-B19C-1248-EFCC-69F1E79AFB2E}"/>
              </a:ext>
            </a:extLst>
          </p:cNvPr>
          <p:cNvSpPr txBox="1"/>
          <p:nvPr/>
        </p:nvSpPr>
        <p:spPr>
          <a:xfrm>
            <a:off x="81455" y="199233"/>
            <a:ext cx="764364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First Regular Service Introduced Singapore to Australia connecting with Africa Service at Cairo December 1934</a:t>
            </a:r>
          </a:p>
        </p:txBody>
      </p:sp>
      <p:pic>
        <p:nvPicPr>
          <p:cNvPr id="4" name="Picture 3">
            <a:extLst>
              <a:ext uri="{FF2B5EF4-FFF2-40B4-BE49-F238E27FC236}">
                <a16:creationId xmlns:a16="http://schemas.microsoft.com/office/drawing/2014/main" id="{1C0CB259-7E26-FF2A-2FB8-15E239BD50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455" y="611806"/>
            <a:ext cx="5054021" cy="3294474"/>
          </a:xfrm>
          <a:prstGeom prst="rect">
            <a:avLst/>
          </a:prstGeom>
        </p:spPr>
      </p:pic>
      <p:pic>
        <p:nvPicPr>
          <p:cNvPr id="5" name="Picture 4">
            <a:extLst>
              <a:ext uri="{FF2B5EF4-FFF2-40B4-BE49-F238E27FC236}">
                <a16:creationId xmlns:a16="http://schemas.microsoft.com/office/drawing/2014/main" id="{9B274624-E5D4-6DD4-EC1D-45F08AC258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55847" y="1177160"/>
            <a:ext cx="3685871" cy="2362040"/>
          </a:xfrm>
          <a:prstGeom prst="rect">
            <a:avLst/>
          </a:prstGeom>
        </p:spPr>
      </p:pic>
      <p:sp>
        <p:nvSpPr>
          <p:cNvPr id="6" name="TextBox 5">
            <a:extLst>
              <a:ext uri="{FF2B5EF4-FFF2-40B4-BE49-F238E27FC236}">
                <a16:creationId xmlns:a16="http://schemas.microsoft.com/office/drawing/2014/main" id="{1D9147EA-A391-B7B8-11C8-2C8F6B1D0AA2}"/>
              </a:ext>
            </a:extLst>
          </p:cNvPr>
          <p:cNvSpPr txBox="1"/>
          <p:nvPr/>
        </p:nvSpPr>
        <p:spPr>
          <a:xfrm>
            <a:off x="5549462" y="4782206"/>
            <a:ext cx="3392256" cy="129266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HP 42 ‘Helena’ in flight. On 20 January 1932 used to inaugurate the first service from Croydon to </a:t>
            </a:r>
            <a:r>
              <a:rPr lang="en-US" sz="1200" dirty="0" err="1">
                <a:latin typeface="Times New Roman" panose="02020603050405020304" pitchFamily="18" charset="0"/>
                <a:cs typeface="Times New Roman" panose="02020603050405020304" pitchFamily="18" charset="0"/>
              </a:rPr>
              <a:t>Capetown</a:t>
            </a:r>
            <a:r>
              <a:rPr lang="en-US" sz="1200" dirty="0">
                <a:latin typeface="Times New Roman" panose="02020603050405020304" pitchFamily="18" charset="0"/>
                <a:cs typeface="Times New Roman" panose="02020603050405020304" pitchFamily="18" charset="0"/>
              </a:rPr>
              <a:t>. (London-Paris Section).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Hanno and Horsa were used for the 1934 flight.</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EA5709C-21D9-3FB1-9FD3-F9CA4857B9DA}"/>
              </a:ext>
            </a:extLst>
          </p:cNvPr>
          <p:cNvSpPr txBox="1"/>
          <p:nvPr/>
        </p:nvSpPr>
        <p:spPr>
          <a:xfrm>
            <a:off x="276482" y="4396609"/>
            <a:ext cx="4858994" cy="2262158"/>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AN196 left Kisumu on 7 December 1934 arriving at Cairo on the 10 December. The mail was transferred onto the Eastern Service IE298 in Horsa departing 13 December to Singapore. The Athena then carried the mail to Darwin arriving on the 17 December.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 Office instructions stated that mail for countries where no air connections existed should be marked to the nearest country the air service carried and thence by sea. The postcard was flown by internal air service to Sydney and then sea arriving 21 February 1935.</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Postcard rate 60c from Kenya.</a:t>
            </a:r>
          </a:p>
          <a:p>
            <a:endParaRPr lang="en-US"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6641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E3F59E-2059-9922-42DD-9FF3978057F9}"/>
              </a:ext>
            </a:extLst>
          </p:cNvPr>
          <p:cNvSpPr txBox="1"/>
          <p:nvPr/>
        </p:nvSpPr>
        <p:spPr>
          <a:xfrm>
            <a:off x="183442" y="252248"/>
            <a:ext cx="7047675"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London – Brindisi Air Service – late posting of Mail May 1935</a:t>
            </a:r>
          </a:p>
        </p:txBody>
      </p:sp>
      <p:pic>
        <p:nvPicPr>
          <p:cNvPr id="3" name="Picture 2">
            <a:extLst>
              <a:ext uri="{FF2B5EF4-FFF2-40B4-BE49-F238E27FC236}">
                <a16:creationId xmlns:a16="http://schemas.microsoft.com/office/drawing/2014/main" id="{DDF8A3F9-BE9C-9D06-B2CF-FADD9E958C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8102" y="529246"/>
            <a:ext cx="5025898" cy="6328753"/>
          </a:xfrm>
          <a:prstGeom prst="rect">
            <a:avLst/>
          </a:prstGeom>
        </p:spPr>
      </p:pic>
      <p:pic>
        <p:nvPicPr>
          <p:cNvPr id="5" name="Picture 4">
            <a:extLst>
              <a:ext uri="{FF2B5EF4-FFF2-40B4-BE49-F238E27FC236}">
                <a16:creationId xmlns:a16="http://schemas.microsoft.com/office/drawing/2014/main" id="{4C86CA7E-E51D-35CB-A412-0990C2A988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224" y="529246"/>
            <a:ext cx="3369055" cy="2686715"/>
          </a:xfrm>
          <a:prstGeom prst="rect">
            <a:avLst/>
          </a:prstGeom>
        </p:spPr>
      </p:pic>
      <p:sp>
        <p:nvSpPr>
          <p:cNvPr id="6" name="TextBox 5">
            <a:extLst>
              <a:ext uri="{FF2B5EF4-FFF2-40B4-BE49-F238E27FC236}">
                <a16:creationId xmlns:a16="http://schemas.microsoft.com/office/drawing/2014/main" id="{4D3FB7E7-1AC2-71D3-C7A1-1E8F2F110173}"/>
              </a:ext>
            </a:extLst>
          </p:cNvPr>
          <p:cNvSpPr txBox="1"/>
          <p:nvPr/>
        </p:nvSpPr>
        <p:spPr>
          <a:xfrm>
            <a:off x="183442" y="3429000"/>
            <a:ext cx="3852530" cy="341632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Imperial Airways obtained the agreement of the French and Italian Governments for a supplementary Sunday Air Service to Brindisi saving a day in transit time.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Operated by DH86A aircraft only urgent mail, freight and passengers could be carried.</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Flight AS240 left Croydon 15 May in Heracles, departing Brindisi on 17 May in Sylvanus where this cover joined. Horsa, Artemis and Atalanta arriving at </a:t>
            </a:r>
            <a:r>
              <a:rPr lang="en-US" sz="1200" dirty="0" err="1">
                <a:latin typeface="Times New Roman" panose="02020603050405020304" pitchFamily="18" charset="0"/>
                <a:cs typeface="Times New Roman" panose="02020603050405020304" pitchFamily="18" charset="0"/>
              </a:rPr>
              <a:t>Capetown</a:t>
            </a:r>
            <a:r>
              <a:rPr lang="en-US" sz="1200" dirty="0">
                <a:latin typeface="Times New Roman" panose="02020603050405020304" pitchFamily="18" charset="0"/>
                <a:cs typeface="Times New Roman" panose="02020603050405020304" pitchFamily="18" charset="0"/>
              </a:rPr>
              <a:t> on 24 May.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Cancellation Williamstown 25 May. Redirected to UK with manuscript on reverse ‘ returned by ordinary mail. Received 18 June 35’.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 Letter Rate 6d per ½ oz from November 1934. Service ended October 1935.</a:t>
            </a:r>
          </a:p>
        </p:txBody>
      </p:sp>
    </p:spTree>
    <p:extLst>
      <p:ext uri="{BB962C8B-B14F-4D97-AF65-F5344CB8AC3E}">
        <p14:creationId xmlns:p14="http://schemas.microsoft.com/office/powerpoint/2010/main" val="65168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0D4C4B-06D6-0B82-1B77-812CAF4D1703}"/>
              </a:ext>
            </a:extLst>
          </p:cNvPr>
          <p:cNvSpPr txBox="1"/>
          <p:nvPr/>
        </p:nvSpPr>
        <p:spPr>
          <a:xfrm>
            <a:off x="294290" y="231228"/>
            <a:ext cx="3094944"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Short Brothers L.17 G-ACJJ ‘Scylla’</a:t>
            </a:r>
          </a:p>
        </p:txBody>
      </p:sp>
      <p:pic>
        <p:nvPicPr>
          <p:cNvPr id="3" name="Picture 2">
            <a:extLst>
              <a:ext uri="{FF2B5EF4-FFF2-40B4-BE49-F238E27FC236}">
                <a16:creationId xmlns:a16="http://schemas.microsoft.com/office/drawing/2014/main" id="{0E0FC1E1-7CFF-8E9C-3EDF-9540433C69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0" y="654418"/>
            <a:ext cx="4204943" cy="2487221"/>
          </a:xfrm>
          <a:prstGeom prst="rect">
            <a:avLst/>
          </a:prstGeom>
        </p:spPr>
      </p:pic>
      <p:pic>
        <p:nvPicPr>
          <p:cNvPr id="4" name="Picture 3">
            <a:extLst>
              <a:ext uri="{FF2B5EF4-FFF2-40B4-BE49-F238E27FC236}">
                <a16:creationId xmlns:a16="http://schemas.microsoft.com/office/drawing/2014/main" id="{43B9EF3A-6544-B2FD-2C17-0A6BC771C2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3180" y="4553508"/>
            <a:ext cx="3106229" cy="1837333"/>
          </a:xfrm>
          <a:prstGeom prst="rect">
            <a:avLst/>
          </a:prstGeom>
        </p:spPr>
      </p:pic>
      <p:pic>
        <p:nvPicPr>
          <p:cNvPr id="5" name="Picture 4">
            <a:extLst>
              <a:ext uri="{FF2B5EF4-FFF2-40B4-BE49-F238E27FC236}">
                <a16:creationId xmlns:a16="http://schemas.microsoft.com/office/drawing/2014/main" id="{9AE01583-C624-C8E0-F246-7A14A8207E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3180" y="2146836"/>
            <a:ext cx="3094945" cy="1989607"/>
          </a:xfrm>
          <a:prstGeom prst="rect">
            <a:avLst/>
          </a:prstGeom>
        </p:spPr>
      </p:pic>
      <p:pic>
        <p:nvPicPr>
          <p:cNvPr id="6" name="Picture 5">
            <a:extLst>
              <a:ext uri="{FF2B5EF4-FFF2-40B4-BE49-F238E27FC236}">
                <a16:creationId xmlns:a16="http://schemas.microsoft.com/office/drawing/2014/main" id="{DF3524E3-E0ED-F064-ED2B-74FF087616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86850" y="3605156"/>
            <a:ext cx="3521123" cy="2127930"/>
          </a:xfrm>
          <a:prstGeom prst="rect">
            <a:avLst/>
          </a:prstGeom>
        </p:spPr>
      </p:pic>
      <p:sp>
        <p:nvSpPr>
          <p:cNvPr id="7" name="TextBox 6">
            <a:extLst>
              <a:ext uri="{FF2B5EF4-FFF2-40B4-BE49-F238E27FC236}">
                <a16:creationId xmlns:a16="http://schemas.microsoft.com/office/drawing/2014/main" id="{C7D33675-B252-1E8E-AF40-50CC42539632}"/>
              </a:ext>
            </a:extLst>
          </p:cNvPr>
          <p:cNvSpPr txBox="1"/>
          <p:nvPr/>
        </p:nvSpPr>
        <p:spPr>
          <a:xfrm>
            <a:off x="426021" y="683172"/>
            <a:ext cx="4145979" cy="2123658"/>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Built at Rochester with Jupiter engines by the Bristol </a:t>
            </a:r>
            <a:r>
              <a:rPr lang="en-US" sz="1200" dirty="0" err="1">
                <a:latin typeface="Times New Roman" panose="02020603050405020304" pitchFamily="18" charset="0"/>
                <a:cs typeface="Times New Roman" panose="02020603050405020304" pitchFamily="18" charset="0"/>
              </a:rPr>
              <a:t>Aeroplane</a:t>
            </a:r>
            <a:r>
              <a:rPr lang="en-US" sz="1200" dirty="0">
                <a:latin typeface="Times New Roman" panose="02020603050405020304" pitchFamily="18" charset="0"/>
                <a:cs typeface="Times New Roman" panose="02020603050405020304" pitchFamily="18" charset="0"/>
              </a:rPr>
              <a:t> Factory.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Weight fully loaded 143 tons. Speed 130 mph. With a crew of 4 and up to 39 passengers.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Used mainly on the European Services.</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1483881-94E5-0748-1885-9A0CC37C85A7}"/>
              </a:ext>
            </a:extLst>
          </p:cNvPr>
          <p:cNvSpPr txBox="1"/>
          <p:nvPr/>
        </p:nvSpPr>
        <p:spPr>
          <a:xfrm>
            <a:off x="5717629" y="5854262"/>
            <a:ext cx="2017986"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Lunch whilst flying to Paris.</a:t>
            </a:r>
          </a:p>
        </p:txBody>
      </p:sp>
    </p:spTree>
    <p:extLst>
      <p:ext uri="{BB962C8B-B14F-4D97-AF65-F5344CB8AC3E}">
        <p14:creationId xmlns:p14="http://schemas.microsoft.com/office/powerpoint/2010/main" val="2954305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F83ED6-5A18-F190-140F-DABBE5FD65BC}"/>
              </a:ext>
            </a:extLst>
          </p:cNvPr>
          <p:cNvSpPr txBox="1"/>
          <p:nvPr/>
        </p:nvSpPr>
        <p:spPr>
          <a:xfrm>
            <a:off x="241738" y="210207"/>
            <a:ext cx="6295696"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Alan Cobham Survey Flight Africa 1926 </a:t>
            </a:r>
          </a:p>
        </p:txBody>
      </p:sp>
      <p:pic>
        <p:nvPicPr>
          <p:cNvPr id="3" name="Picture 2">
            <a:extLst>
              <a:ext uri="{FF2B5EF4-FFF2-40B4-BE49-F238E27FC236}">
                <a16:creationId xmlns:a16="http://schemas.microsoft.com/office/drawing/2014/main" id="{54D53AAE-05F4-725E-0C07-68D95AA21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917714" y="86338"/>
            <a:ext cx="2861128" cy="4050168"/>
          </a:xfrm>
          <a:prstGeom prst="rect">
            <a:avLst/>
          </a:prstGeom>
        </p:spPr>
      </p:pic>
      <p:pic>
        <p:nvPicPr>
          <p:cNvPr id="4" name="Picture 3">
            <a:extLst>
              <a:ext uri="{FF2B5EF4-FFF2-40B4-BE49-F238E27FC236}">
                <a16:creationId xmlns:a16="http://schemas.microsoft.com/office/drawing/2014/main" id="{C758B0B6-6E22-BFF4-822C-09F59672A8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3192" y="3429000"/>
            <a:ext cx="4050169" cy="928618"/>
          </a:xfrm>
          <a:prstGeom prst="rect">
            <a:avLst/>
          </a:prstGeom>
        </p:spPr>
      </p:pic>
      <p:pic>
        <p:nvPicPr>
          <p:cNvPr id="5" name="Picture 4">
            <a:extLst>
              <a:ext uri="{FF2B5EF4-FFF2-40B4-BE49-F238E27FC236}">
                <a16:creationId xmlns:a16="http://schemas.microsoft.com/office/drawing/2014/main" id="{79C708D0-0A4C-51D3-5F6A-AFB8034D814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249317" y="487206"/>
            <a:ext cx="2454766" cy="3786961"/>
          </a:xfrm>
          <a:prstGeom prst="rect">
            <a:avLst/>
          </a:prstGeom>
        </p:spPr>
      </p:pic>
      <p:pic>
        <p:nvPicPr>
          <p:cNvPr id="6" name="Picture 5">
            <a:extLst>
              <a:ext uri="{FF2B5EF4-FFF2-40B4-BE49-F238E27FC236}">
                <a16:creationId xmlns:a16="http://schemas.microsoft.com/office/drawing/2014/main" id="{26308901-AC7D-0C86-B4FC-07A3196B1BB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3192" y="4579828"/>
            <a:ext cx="1516118" cy="1955589"/>
          </a:xfrm>
          <a:prstGeom prst="rect">
            <a:avLst/>
          </a:prstGeom>
        </p:spPr>
      </p:pic>
      <p:pic>
        <p:nvPicPr>
          <p:cNvPr id="7" name="Picture 6">
            <a:extLst>
              <a:ext uri="{FF2B5EF4-FFF2-40B4-BE49-F238E27FC236}">
                <a16:creationId xmlns:a16="http://schemas.microsoft.com/office/drawing/2014/main" id="{DDFB8C40-DF97-6BBD-D823-12A8B436BFE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15207" y="4579828"/>
            <a:ext cx="3276600" cy="1978623"/>
          </a:xfrm>
          <a:prstGeom prst="rect">
            <a:avLst/>
          </a:prstGeom>
        </p:spPr>
      </p:pic>
      <p:pic>
        <p:nvPicPr>
          <p:cNvPr id="8" name="Picture 7">
            <a:extLst>
              <a:ext uri="{FF2B5EF4-FFF2-40B4-BE49-F238E27FC236}">
                <a16:creationId xmlns:a16="http://schemas.microsoft.com/office/drawing/2014/main" id="{AD310698-C2DC-8029-FEED-060649C637F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75740" y="4579828"/>
            <a:ext cx="3350172" cy="1985138"/>
          </a:xfrm>
          <a:prstGeom prst="rect">
            <a:avLst/>
          </a:prstGeom>
        </p:spPr>
      </p:pic>
    </p:spTree>
    <p:extLst>
      <p:ext uri="{BB962C8B-B14F-4D97-AF65-F5344CB8AC3E}">
        <p14:creationId xmlns:p14="http://schemas.microsoft.com/office/powerpoint/2010/main" val="1034884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2BB4B0-A23A-E225-B740-8EC455221CD5}"/>
              </a:ext>
            </a:extLst>
          </p:cNvPr>
          <p:cNvSpPr txBox="1"/>
          <p:nvPr/>
        </p:nvSpPr>
        <p:spPr>
          <a:xfrm>
            <a:off x="283779" y="220717"/>
            <a:ext cx="7010400"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Armstrong Whitworth AW.15 ‘Atalanta’ Class</a:t>
            </a:r>
          </a:p>
        </p:txBody>
      </p:sp>
      <p:sp>
        <p:nvSpPr>
          <p:cNvPr id="3" name="TextBox 2">
            <a:extLst>
              <a:ext uri="{FF2B5EF4-FFF2-40B4-BE49-F238E27FC236}">
                <a16:creationId xmlns:a16="http://schemas.microsoft.com/office/drawing/2014/main" id="{73CD52E7-B495-FDCA-391C-4FF9C315E830}"/>
              </a:ext>
            </a:extLst>
          </p:cNvPr>
          <p:cNvSpPr txBox="1"/>
          <p:nvPr/>
        </p:nvSpPr>
        <p:spPr>
          <a:xfrm>
            <a:off x="315310" y="658018"/>
            <a:ext cx="8397766"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Designed for Imperial Airways to operate on its India and Africa Services and in particular on the route between Kisumu and Cape Town. 8 aircraft were ordered off the drawing board. Maximum speed 150 mph. Crew of 4 with up to 11 passengers.</a:t>
            </a:r>
          </a:p>
        </p:txBody>
      </p:sp>
      <p:pic>
        <p:nvPicPr>
          <p:cNvPr id="4" name="Picture 3">
            <a:extLst>
              <a:ext uri="{FF2B5EF4-FFF2-40B4-BE49-F238E27FC236}">
                <a16:creationId xmlns:a16="http://schemas.microsoft.com/office/drawing/2014/main" id="{C05F1C61-0FE0-322C-FA67-275AEBCCF30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41712" y="1457431"/>
            <a:ext cx="3347267" cy="2074203"/>
          </a:xfrm>
          <a:prstGeom prst="rect">
            <a:avLst/>
          </a:prstGeom>
        </p:spPr>
      </p:pic>
      <p:pic>
        <p:nvPicPr>
          <p:cNvPr id="5" name="Picture 4">
            <a:extLst>
              <a:ext uri="{FF2B5EF4-FFF2-40B4-BE49-F238E27FC236}">
                <a16:creationId xmlns:a16="http://schemas.microsoft.com/office/drawing/2014/main" id="{EE8B783A-D033-DBDF-639A-4EF6F8A5AFA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39689" y="1730923"/>
            <a:ext cx="2499511" cy="1558841"/>
          </a:xfrm>
          <a:prstGeom prst="rect">
            <a:avLst/>
          </a:prstGeom>
        </p:spPr>
      </p:pic>
      <p:pic>
        <p:nvPicPr>
          <p:cNvPr id="6" name="Picture 5">
            <a:extLst>
              <a:ext uri="{FF2B5EF4-FFF2-40B4-BE49-F238E27FC236}">
                <a16:creationId xmlns:a16="http://schemas.microsoft.com/office/drawing/2014/main" id="{A6ECF828-CEF0-9AF8-66A8-8155101E2B0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41712" y="4120746"/>
            <a:ext cx="3382181" cy="2074739"/>
          </a:xfrm>
          <a:prstGeom prst="rect">
            <a:avLst/>
          </a:prstGeom>
        </p:spPr>
      </p:pic>
      <p:pic>
        <p:nvPicPr>
          <p:cNvPr id="7" name="Picture 6">
            <a:extLst>
              <a:ext uri="{FF2B5EF4-FFF2-40B4-BE49-F238E27FC236}">
                <a16:creationId xmlns:a16="http://schemas.microsoft.com/office/drawing/2014/main" id="{94D32181-CB97-A4B3-0193-A1E659DFB5F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992743" y="4120746"/>
            <a:ext cx="3404691" cy="2095156"/>
          </a:xfrm>
          <a:prstGeom prst="rect">
            <a:avLst/>
          </a:prstGeom>
        </p:spPr>
      </p:pic>
      <p:sp>
        <p:nvSpPr>
          <p:cNvPr id="8" name="TextBox 7">
            <a:extLst>
              <a:ext uri="{FF2B5EF4-FFF2-40B4-BE49-F238E27FC236}">
                <a16:creationId xmlns:a16="http://schemas.microsoft.com/office/drawing/2014/main" id="{26AFDB6C-B11C-7013-0C54-791DDA742602}"/>
              </a:ext>
            </a:extLst>
          </p:cNvPr>
          <p:cNvSpPr txBox="1"/>
          <p:nvPr/>
        </p:nvSpPr>
        <p:spPr>
          <a:xfrm>
            <a:off x="1271752" y="3699641"/>
            <a:ext cx="1849820"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G-ABTG Amalthea</a:t>
            </a:r>
          </a:p>
        </p:txBody>
      </p:sp>
      <p:sp>
        <p:nvSpPr>
          <p:cNvPr id="9" name="TextBox 8">
            <a:extLst>
              <a:ext uri="{FF2B5EF4-FFF2-40B4-BE49-F238E27FC236}">
                <a16:creationId xmlns:a16="http://schemas.microsoft.com/office/drawing/2014/main" id="{3439D9C7-3626-F200-85BA-DA364CF0076E}"/>
              </a:ext>
            </a:extLst>
          </p:cNvPr>
          <p:cNvSpPr txBox="1"/>
          <p:nvPr/>
        </p:nvSpPr>
        <p:spPr>
          <a:xfrm>
            <a:off x="6022430" y="3699641"/>
            <a:ext cx="1534508"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G-ABPI Arethusa</a:t>
            </a:r>
          </a:p>
        </p:txBody>
      </p:sp>
      <p:sp>
        <p:nvSpPr>
          <p:cNvPr id="11" name="TextBox 10">
            <a:extLst>
              <a:ext uri="{FF2B5EF4-FFF2-40B4-BE49-F238E27FC236}">
                <a16:creationId xmlns:a16="http://schemas.microsoft.com/office/drawing/2014/main" id="{747C2944-6C2F-43B1-ADEE-8AC8AFFFB982}"/>
              </a:ext>
            </a:extLst>
          </p:cNvPr>
          <p:cNvSpPr txBox="1"/>
          <p:nvPr/>
        </p:nvSpPr>
        <p:spPr>
          <a:xfrm>
            <a:off x="1460938" y="6358759"/>
            <a:ext cx="1345323"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G-ABTI Atalanta</a:t>
            </a:r>
          </a:p>
        </p:txBody>
      </p:sp>
      <p:sp>
        <p:nvSpPr>
          <p:cNvPr id="12" name="TextBox 11">
            <a:extLst>
              <a:ext uri="{FF2B5EF4-FFF2-40B4-BE49-F238E27FC236}">
                <a16:creationId xmlns:a16="http://schemas.microsoft.com/office/drawing/2014/main" id="{210643F3-F7DE-F49B-4103-D6853BDBB4E0}"/>
              </a:ext>
            </a:extLst>
          </p:cNvPr>
          <p:cNvSpPr txBox="1"/>
          <p:nvPr/>
        </p:nvSpPr>
        <p:spPr>
          <a:xfrm>
            <a:off x="5948855" y="6358760"/>
            <a:ext cx="1881352"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G-ABTL Astraea</a:t>
            </a:r>
          </a:p>
        </p:txBody>
      </p:sp>
      <p:pic>
        <p:nvPicPr>
          <p:cNvPr id="13" name="Picture 12" descr="Scan 922.jpeg">
            <a:extLst>
              <a:ext uri="{FF2B5EF4-FFF2-40B4-BE49-F238E27FC236}">
                <a16:creationId xmlns:a16="http://schemas.microsoft.com/office/drawing/2014/main" id="{5143EFE9-3751-1C7A-8618-FF146DF83E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38223" y="1424576"/>
            <a:ext cx="1499200" cy="2095156"/>
          </a:xfrm>
          <a:prstGeom prst="rect">
            <a:avLst/>
          </a:prstGeom>
        </p:spPr>
      </p:pic>
    </p:spTree>
    <p:extLst>
      <p:ext uri="{BB962C8B-B14F-4D97-AF65-F5344CB8AC3E}">
        <p14:creationId xmlns:p14="http://schemas.microsoft.com/office/powerpoint/2010/main" val="10157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B64940-85FF-155D-ECA8-AE7E552AF857}"/>
              </a:ext>
            </a:extLst>
          </p:cNvPr>
          <p:cNvSpPr txBox="1"/>
          <p:nvPr/>
        </p:nvSpPr>
        <p:spPr>
          <a:xfrm>
            <a:off x="241738" y="189186"/>
            <a:ext cx="7136524"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West Africa Feeder Service 1936-39</a:t>
            </a:r>
          </a:p>
        </p:txBody>
      </p:sp>
      <p:sp>
        <p:nvSpPr>
          <p:cNvPr id="3" name="TextBox 2">
            <a:extLst>
              <a:ext uri="{FF2B5EF4-FFF2-40B4-BE49-F238E27FC236}">
                <a16:creationId xmlns:a16="http://schemas.microsoft.com/office/drawing/2014/main" id="{C27DD3F3-BB7A-AA27-230C-743EB6B7970E}"/>
              </a:ext>
            </a:extLst>
          </p:cNvPr>
          <p:cNvSpPr txBox="1"/>
          <p:nvPr/>
        </p:nvSpPr>
        <p:spPr>
          <a:xfrm>
            <a:off x="241739" y="672662"/>
            <a:ext cx="4330261" cy="193899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First Service commenced on 15 February 1936, initially from Khartoum to Kano eventually extending by 1939 to Takoradi on the Gold Coast. The mail was sent via the ‘duplicate’ service from Croydon on Sunday arriving in Khartoum on Wednesdays.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Flight WAS2 (WAS1 was a survey flight with no mail carried).</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AS317 Croydon 9 February 1936 arriving Khartoum 14 February.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WAS2 Khartoum depart 15 February arriving Kano 16 February. </a:t>
            </a:r>
          </a:p>
        </p:txBody>
      </p:sp>
      <p:pic>
        <p:nvPicPr>
          <p:cNvPr id="4" name="Picture 3">
            <a:extLst>
              <a:ext uri="{FF2B5EF4-FFF2-40B4-BE49-F238E27FC236}">
                <a16:creationId xmlns:a16="http://schemas.microsoft.com/office/drawing/2014/main" id="{9DCB420B-314D-342B-6138-39F1139429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1738" y="2777992"/>
            <a:ext cx="3886200" cy="2633733"/>
          </a:xfrm>
          <a:prstGeom prst="rect">
            <a:avLst/>
          </a:prstGeom>
        </p:spPr>
      </p:pic>
      <p:pic>
        <p:nvPicPr>
          <p:cNvPr id="5" name="Picture 4">
            <a:extLst>
              <a:ext uri="{FF2B5EF4-FFF2-40B4-BE49-F238E27FC236}">
                <a16:creationId xmlns:a16="http://schemas.microsoft.com/office/drawing/2014/main" id="{9310A27D-C217-BE99-CBA0-C61DE1A3FC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987" y="5646696"/>
            <a:ext cx="2372710" cy="1077284"/>
          </a:xfrm>
          <a:prstGeom prst="rect">
            <a:avLst/>
          </a:prstGeom>
        </p:spPr>
      </p:pic>
      <p:pic>
        <p:nvPicPr>
          <p:cNvPr id="6" name="Picture 5">
            <a:extLst>
              <a:ext uri="{FF2B5EF4-FFF2-40B4-BE49-F238E27FC236}">
                <a16:creationId xmlns:a16="http://schemas.microsoft.com/office/drawing/2014/main" id="{EBE30589-59B5-848A-9C1A-8D52F042D8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4346" y="2777992"/>
            <a:ext cx="4243552" cy="2657224"/>
          </a:xfrm>
          <a:prstGeom prst="rect">
            <a:avLst/>
          </a:prstGeom>
        </p:spPr>
      </p:pic>
      <p:pic>
        <p:nvPicPr>
          <p:cNvPr id="7" name="Picture 6">
            <a:extLst>
              <a:ext uri="{FF2B5EF4-FFF2-40B4-BE49-F238E27FC236}">
                <a16:creationId xmlns:a16="http://schemas.microsoft.com/office/drawing/2014/main" id="{F0974F62-AB1F-78B6-898E-2EC550D4FB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a:off x="4708636" y="327685"/>
            <a:ext cx="3804745" cy="2097794"/>
          </a:xfrm>
          <a:prstGeom prst="rect">
            <a:avLst/>
          </a:prstGeom>
        </p:spPr>
      </p:pic>
      <p:sp>
        <p:nvSpPr>
          <p:cNvPr id="9" name="TextBox 8">
            <a:extLst>
              <a:ext uri="{FF2B5EF4-FFF2-40B4-BE49-F238E27FC236}">
                <a16:creationId xmlns:a16="http://schemas.microsoft.com/office/drawing/2014/main" id="{98E907F3-6DA2-2C5E-250A-4F1703B6EC61}"/>
              </a:ext>
            </a:extLst>
          </p:cNvPr>
          <p:cNvSpPr txBox="1"/>
          <p:nvPr/>
        </p:nvSpPr>
        <p:spPr>
          <a:xfrm>
            <a:off x="4414346" y="5646696"/>
            <a:ext cx="4243552"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De Havilland DH86B Diana class used on feeder services. Two Pilots and a radio officer with up to 10 passengers. Daedalus was used on WAS2.</a:t>
            </a:r>
          </a:p>
        </p:txBody>
      </p:sp>
    </p:spTree>
    <p:extLst>
      <p:ext uri="{BB962C8B-B14F-4D97-AF65-F5344CB8AC3E}">
        <p14:creationId xmlns:p14="http://schemas.microsoft.com/office/powerpoint/2010/main" val="4258412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2054" y="2125147"/>
            <a:ext cx="8600201" cy="4732852"/>
          </a:xfrm>
          <a:prstGeom prst="rect">
            <a:avLst/>
          </a:prstGeom>
        </p:spPr>
      </p:pic>
      <p:sp>
        <p:nvSpPr>
          <p:cNvPr id="3" name="TextBox 2"/>
          <p:cNvSpPr txBox="1"/>
          <p:nvPr/>
        </p:nvSpPr>
        <p:spPr>
          <a:xfrm>
            <a:off x="226322" y="326946"/>
            <a:ext cx="6425003" cy="276999"/>
          </a:xfrm>
          <a:prstGeom prst="rect">
            <a:avLst/>
          </a:prstGeom>
          <a:noFill/>
        </p:spPr>
        <p:txBody>
          <a:bodyPr wrap="square" rtlCol="0">
            <a:spAutoFit/>
          </a:bodyPr>
          <a:lstStyle/>
          <a:p>
            <a:r>
              <a:rPr lang="en-US" sz="1200" b="1" dirty="0">
                <a:latin typeface="Times New Roman"/>
                <a:cs typeface="Times New Roman"/>
              </a:rPr>
              <a:t>The Empire Airmail Scheme</a:t>
            </a:r>
          </a:p>
        </p:txBody>
      </p:sp>
      <p:sp>
        <p:nvSpPr>
          <p:cNvPr id="4" name="TextBox 3"/>
          <p:cNvSpPr txBox="1"/>
          <p:nvPr/>
        </p:nvSpPr>
        <p:spPr>
          <a:xfrm>
            <a:off x="226322" y="804789"/>
            <a:ext cx="8625347" cy="1200329"/>
          </a:xfrm>
          <a:prstGeom prst="rect">
            <a:avLst/>
          </a:prstGeom>
          <a:noFill/>
        </p:spPr>
        <p:txBody>
          <a:bodyPr wrap="square" rtlCol="0">
            <a:spAutoFit/>
          </a:bodyPr>
          <a:lstStyle/>
          <a:p>
            <a:r>
              <a:rPr lang="en-US" sz="1200" dirty="0">
                <a:latin typeface="Times New Roman"/>
                <a:cs typeface="Times New Roman"/>
              </a:rPr>
              <a:t>The British Government announced the scheme on the 20 December 1934 to be introduced in stages beginning in 1937. Mail would be carried at the ‘all up’ rate of 1½ d per ½ oz between most countries in the Commonwealth. To deal with the enormous expected uplift in the amount of mail carried Imperial Airways ordered 24 large engined flying boats from Short Brothers to be known as type S-23 they could carry a mail load of almost 3 tons in addition to 15 passengers and a crew of 5.</a:t>
            </a:r>
          </a:p>
          <a:p>
            <a:endParaRPr lang="en-US" sz="1200" dirty="0">
              <a:latin typeface="Times New Roman"/>
              <a:cs typeface="Times New Roman"/>
            </a:endParaRPr>
          </a:p>
          <a:p>
            <a:r>
              <a:rPr lang="en-US" sz="1200" dirty="0">
                <a:latin typeface="Times New Roman"/>
                <a:cs typeface="Times New Roman"/>
              </a:rPr>
              <a:t>The </a:t>
            </a:r>
            <a:r>
              <a:rPr lang="en-US" sz="1200" dirty="0" err="1">
                <a:latin typeface="Times New Roman"/>
                <a:cs typeface="Times New Roman"/>
              </a:rPr>
              <a:t>Centaurus</a:t>
            </a:r>
            <a:r>
              <a:rPr lang="en-US" sz="1200" dirty="0">
                <a:latin typeface="Times New Roman"/>
                <a:cs typeface="Times New Roman"/>
              </a:rPr>
              <a:t> was one of the first to be built being issued with its Certificate of Airworthiness on the 28 October 1936.</a:t>
            </a:r>
          </a:p>
        </p:txBody>
      </p:sp>
    </p:spTree>
    <p:extLst>
      <p:ext uri="{BB962C8B-B14F-4D97-AF65-F5344CB8AC3E}">
        <p14:creationId xmlns:p14="http://schemas.microsoft.com/office/powerpoint/2010/main" val="984046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642" y="452694"/>
            <a:ext cx="4136646" cy="276999"/>
          </a:xfrm>
          <a:prstGeom prst="rect">
            <a:avLst/>
          </a:prstGeom>
          <a:noFill/>
        </p:spPr>
        <p:txBody>
          <a:bodyPr wrap="square" rtlCol="0">
            <a:spAutoFit/>
          </a:bodyPr>
          <a:lstStyle/>
          <a:p>
            <a:r>
              <a:rPr lang="en-US" sz="1200" b="1" dirty="0">
                <a:latin typeface="Times New Roman"/>
                <a:cs typeface="Times New Roman"/>
              </a:rPr>
              <a:t>The Flying Boats</a:t>
            </a:r>
          </a:p>
        </p:txBody>
      </p:sp>
      <p:pic>
        <p:nvPicPr>
          <p:cNvPr id="3" name="Picture 2"/>
          <p:cNvPicPr>
            <a:picLocks noChangeAspect="1"/>
          </p:cNvPicPr>
          <p:nvPr/>
        </p:nvPicPr>
        <p:blipFill>
          <a:blip r:embed="rId2"/>
          <a:stretch>
            <a:fillRect/>
          </a:stretch>
        </p:blipFill>
        <p:spPr>
          <a:xfrm>
            <a:off x="2702718" y="2867062"/>
            <a:ext cx="6406814" cy="3990938"/>
          </a:xfrm>
          <a:prstGeom prst="rect">
            <a:avLst/>
          </a:prstGeom>
        </p:spPr>
      </p:pic>
      <p:pic>
        <p:nvPicPr>
          <p:cNvPr id="4" name="Picture 3"/>
          <p:cNvPicPr>
            <a:picLocks noChangeAspect="1"/>
          </p:cNvPicPr>
          <p:nvPr/>
        </p:nvPicPr>
        <p:blipFill>
          <a:blip r:embed="rId3" cstate="screen">
            <a:extLst>
              <a:ext uri="{28A0092B-C50C-407E-A947-70E740481C1C}">
                <a14:useLocalDpi xmlns:a14="http://schemas.microsoft.com/office/drawing/2010/main"/>
              </a:ext>
            </a:extLst>
          </a:blip>
          <a:srcRect r="-676"/>
          <a:stretch>
            <a:fillRect/>
          </a:stretch>
        </p:blipFill>
        <p:spPr>
          <a:xfrm>
            <a:off x="167330" y="878815"/>
            <a:ext cx="5132636" cy="3348206"/>
          </a:xfrm>
          <a:prstGeom prst="rect">
            <a:avLst/>
          </a:prstGeom>
        </p:spPr>
      </p:pic>
      <p:sp>
        <p:nvSpPr>
          <p:cNvPr id="5" name="TextBox 4"/>
          <p:cNvSpPr txBox="1"/>
          <p:nvPr/>
        </p:nvSpPr>
        <p:spPr>
          <a:xfrm>
            <a:off x="5419132" y="952387"/>
            <a:ext cx="3724868" cy="276999"/>
          </a:xfrm>
          <a:prstGeom prst="rect">
            <a:avLst/>
          </a:prstGeom>
          <a:noFill/>
        </p:spPr>
        <p:txBody>
          <a:bodyPr wrap="square" rtlCol="0">
            <a:spAutoFit/>
          </a:bodyPr>
          <a:lstStyle/>
          <a:p>
            <a:r>
              <a:rPr lang="en-US" sz="1200" dirty="0">
                <a:latin typeface="Times New Roman"/>
                <a:cs typeface="Times New Roman"/>
              </a:rPr>
              <a:t>Postcard showing the interior of the S23 Flying Boat</a:t>
            </a:r>
          </a:p>
        </p:txBody>
      </p:sp>
      <p:sp>
        <p:nvSpPr>
          <p:cNvPr id="6" name="TextBox 5"/>
          <p:cNvSpPr txBox="1"/>
          <p:nvPr/>
        </p:nvSpPr>
        <p:spPr>
          <a:xfrm>
            <a:off x="264041" y="4728138"/>
            <a:ext cx="2200344" cy="1754326"/>
          </a:xfrm>
          <a:prstGeom prst="rect">
            <a:avLst/>
          </a:prstGeom>
          <a:noFill/>
        </p:spPr>
        <p:txBody>
          <a:bodyPr wrap="square" rtlCol="0">
            <a:spAutoFit/>
          </a:bodyPr>
          <a:lstStyle/>
          <a:p>
            <a:r>
              <a:rPr lang="en-US" sz="1200" dirty="0">
                <a:latin typeface="Times New Roman"/>
                <a:cs typeface="Times New Roman"/>
              </a:rPr>
              <a:t>Press Photo of a new Flying Boat at the slipway of Shorts at Rochester </a:t>
            </a:r>
            <a:r>
              <a:rPr lang="mr-IN" sz="1200" dirty="0">
                <a:latin typeface="Times New Roman"/>
                <a:cs typeface="Times New Roman"/>
              </a:rPr>
              <a:t>–</a:t>
            </a:r>
            <a:r>
              <a:rPr lang="en-US" sz="1200" dirty="0">
                <a:latin typeface="Times New Roman"/>
                <a:cs typeface="Times New Roman"/>
              </a:rPr>
              <a:t> one of the first 28 to be built under the initial contract from Imperial Airways.</a:t>
            </a:r>
          </a:p>
          <a:p>
            <a:endParaRPr lang="en-US" sz="1200" dirty="0">
              <a:latin typeface="Times New Roman"/>
              <a:cs typeface="Times New Roman"/>
            </a:endParaRPr>
          </a:p>
          <a:p>
            <a:r>
              <a:rPr lang="en-US" sz="1200" dirty="0">
                <a:latin typeface="Times New Roman"/>
                <a:cs typeface="Times New Roman"/>
              </a:rPr>
              <a:t>Top speed 200 mph. Taking up to 24 passengers by day and 16 by night.</a:t>
            </a:r>
          </a:p>
        </p:txBody>
      </p:sp>
    </p:spTree>
    <p:extLst>
      <p:ext uri="{BB962C8B-B14F-4D97-AF65-F5344CB8AC3E}">
        <p14:creationId xmlns:p14="http://schemas.microsoft.com/office/powerpoint/2010/main" val="3658900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776CA2-B198-E95C-6BFD-7B0378D8BE6A}"/>
              </a:ext>
            </a:extLst>
          </p:cNvPr>
          <p:cNvSpPr txBox="1"/>
          <p:nvPr/>
        </p:nvSpPr>
        <p:spPr>
          <a:xfrm>
            <a:off x="336331" y="241738"/>
            <a:ext cx="799837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Captain HWC Alger Imperial Airways/BOAC Pilot</a:t>
            </a:r>
          </a:p>
        </p:txBody>
      </p:sp>
      <p:pic>
        <p:nvPicPr>
          <p:cNvPr id="3" name="Picture 2">
            <a:extLst>
              <a:ext uri="{FF2B5EF4-FFF2-40B4-BE49-F238E27FC236}">
                <a16:creationId xmlns:a16="http://schemas.microsoft.com/office/drawing/2014/main" id="{5372E58B-0784-AF47-D3BF-EBF3AE455B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4466" y="842210"/>
            <a:ext cx="2479340" cy="3764088"/>
          </a:xfrm>
          <a:prstGeom prst="rect">
            <a:avLst/>
          </a:prstGeom>
        </p:spPr>
      </p:pic>
      <p:pic>
        <p:nvPicPr>
          <p:cNvPr id="4" name="Picture 3">
            <a:extLst>
              <a:ext uri="{FF2B5EF4-FFF2-40B4-BE49-F238E27FC236}">
                <a16:creationId xmlns:a16="http://schemas.microsoft.com/office/drawing/2014/main" id="{1DB952D6-8DDF-0F6D-6E70-D6D963C16E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3269" y="762690"/>
            <a:ext cx="2783143" cy="3764087"/>
          </a:xfrm>
          <a:prstGeom prst="rect">
            <a:avLst/>
          </a:prstGeom>
        </p:spPr>
      </p:pic>
      <p:pic>
        <p:nvPicPr>
          <p:cNvPr id="5" name="Picture 4">
            <a:extLst>
              <a:ext uri="{FF2B5EF4-FFF2-40B4-BE49-F238E27FC236}">
                <a16:creationId xmlns:a16="http://schemas.microsoft.com/office/drawing/2014/main" id="{1E116F95-B2F9-40A3-DB0D-4FA28712A8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3806" y="842210"/>
            <a:ext cx="2904870" cy="3605048"/>
          </a:xfrm>
          <a:prstGeom prst="rect">
            <a:avLst/>
          </a:prstGeom>
        </p:spPr>
      </p:pic>
      <p:sp>
        <p:nvSpPr>
          <p:cNvPr id="6" name="TextBox 5">
            <a:extLst>
              <a:ext uri="{FF2B5EF4-FFF2-40B4-BE49-F238E27FC236}">
                <a16:creationId xmlns:a16="http://schemas.microsoft.com/office/drawing/2014/main" id="{94C7E9DE-F6FE-A18C-73BB-3901118D7DF9}"/>
              </a:ext>
            </a:extLst>
          </p:cNvPr>
          <p:cNvSpPr txBox="1"/>
          <p:nvPr/>
        </p:nvSpPr>
        <p:spPr>
          <a:xfrm>
            <a:off x="430924" y="4750676"/>
            <a:ext cx="8165488"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Significant Imperial Airways Flights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April/May 1931 Experimental Flights to Australia.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December 1931 – Final Survey flight Cairo - Cape with Major </a:t>
            </a:r>
            <a:r>
              <a:rPr lang="en-US" sz="1200" dirty="0" err="1">
                <a:latin typeface="Times New Roman" panose="02020603050405020304" pitchFamily="18" charset="0"/>
                <a:cs typeface="Times New Roman" panose="02020603050405020304" pitchFamily="18" charset="0"/>
              </a:rPr>
              <a:t>Brackley</a:t>
            </a:r>
            <a:r>
              <a:rPr lang="en-US" sz="1200" dirty="0">
                <a:latin typeface="Times New Roman" panose="02020603050405020304" pitchFamily="18" charset="0"/>
                <a:cs typeface="Times New Roman" panose="02020603050405020304" pitchFamily="18" charset="0"/>
              </a:rPr>
              <a:t>. Delivery of Christmas mail in City of Karachi.</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February 1938 – Survey Flight India/Singapore EAMS Stage 2 in </a:t>
            </a:r>
            <a:r>
              <a:rPr lang="en-US" sz="1200" dirty="0" err="1">
                <a:latin typeface="Times New Roman" panose="02020603050405020304" pitchFamily="18" charset="0"/>
                <a:cs typeface="Times New Roman" panose="02020603050405020304" pitchFamily="18" charset="0"/>
              </a:rPr>
              <a:t>Coogee</a:t>
            </a:r>
            <a:r>
              <a:rPr lang="en-US" sz="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368765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3160" y="558325"/>
            <a:ext cx="2999907" cy="6046445"/>
          </a:xfrm>
          <a:prstGeom prst="rect">
            <a:avLst/>
          </a:prstGeom>
        </p:spPr>
      </p:pic>
      <p:pic>
        <p:nvPicPr>
          <p:cNvPr id="3" name="Picture 2"/>
          <p:cNvPicPr>
            <a:picLocks noChangeAspect="1"/>
          </p:cNvPicPr>
          <p:nvPr/>
        </p:nvPicPr>
        <p:blipFill>
          <a:blip r:embed="rId3"/>
          <a:stretch>
            <a:fillRect/>
          </a:stretch>
        </p:blipFill>
        <p:spPr>
          <a:xfrm>
            <a:off x="2988044" y="558324"/>
            <a:ext cx="2970025" cy="5955439"/>
          </a:xfrm>
          <a:prstGeom prst="rect">
            <a:avLst/>
          </a:prstGeom>
        </p:spPr>
      </p:pic>
      <p:pic>
        <p:nvPicPr>
          <p:cNvPr id="4" name="Picture 3"/>
          <p:cNvPicPr>
            <a:picLocks noChangeAspect="1"/>
          </p:cNvPicPr>
          <p:nvPr/>
        </p:nvPicPr>
        <p:blipFill>
          <a:blip r:embed="rId4"/>
          <a:stretch>
            <a:fillRect/>
          </a:stretch>
        </p:blipFill>
        <p:spPr>
          <a:xfrm>
            <a:off x="2988044" y="2997121"/>
            <a:ext cx="4769393" cy="2435435"/>
          </a:xfrm>
          <a:prstGeom prst="rect">
            <a:avLst/>
          </a:prstGeom>
        </p:spPr>
      </p:pic>
      <p:pic>
        <p:nvPicPr>
          <p:cNvPr id="5" name="Picture 4" descr="Scan 921.jpe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2813" y="558325"/>
            <a:ext cx="2619641" cy="1646767"/>
          </a:xfrm>
          <a:prstGeom prst="rect">
            <a:avLst/>
          </a:prstGeom>
        </p:spPr>
      </p:pic>
      <p:sp>
        <p:nvSpPr>
          <p:cNvPr id="6" name="TextBox 5">
            <a:extLst>
              <a:ext uri="{FF2B5EF4-FFF2-40B4-BE49-F238E27FC236}">
                <a16:creationId xmlns:a16="http://schemas.microsoft.com/office/drawing/2014/main" id="{6501F13B-28E0-7CB8-E78A-C00D5E4F54C7}"/>
              </a:ext>
            </a:extLst>
          </p:cNvPr>
          <p:cNvSpPr txBox="1"/>
          <p:nvPr/>
        </p:nvSpPr>
        <p:spPr>
          <a:xfrm>
            <a:off x="6182813" y="2364403"/>
            <a:ext cx="2619641"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On board stationary provided to pass the time. Pilots would often divert to fly over landmarks such as Luxor.</a:t>
            </a:r>
          </a:p>
        </p:txBody>
      </p:sp>
      <p:pic>
        <p:nvPicPr>
          <p:cNvPr id="7" name="Picture 6">
            <a:extLst>
              <a:ext uri="{FF2B5EF4-FFF2-40B4-BE49-F238E27FC236}">
                <a16:creationId xmlns:a16="http://schemas.microsoft.com/office/drawing/2014/main" id="{AE6EB0AB-3582-3CD6-5304-7B0E42BEF9F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757437" y="3163762"/>
            <a:ext cx="1309821" cy="2414077"/>
          </a:xfrm>
          <a:prstGeom prst="rect">
            <a:avLst/>
          </a:prstGeom>
        </p:spPr>
      </p:pic>
      <p:pic>
        <p:nvPicPr>
          <p:cNvPr id="8" name="Picture 7">
            <a:extLst>
              <a:ext uri="{FF2B5EF4-FFF2-40B4-BE49-F238E27FC236}">
                <a16:creationId xmlns:a16="http://schemas.microsoft.com/office/drawing/2014/main" id="{F43FFD8D-726D-B022-5F6B-11A36C370A8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0800000">
            <a:off x="6096000" y="5723123"/>
            <a:ext cx="1311815" cy="684302"/>
          </a:xfrm>
          <a:prstGeom prst="rect">
            <a:avLst/>
          </a:prstGeom>
        </p:spPr>
      </p:pic>
      <p:sp>
        <p:nvSpPr>
          <p:cNvPr id="9" name="TextBox 8">
            <a:extLst>
              <a:ext uri="{FF2B5EF4-FFF2-40B4-BE49-F238E27FC236}">
                <a16:creationId xmlns:a16="http://schemas.microsoft.com/office/drawing/2014/main" id="{438D0E87-6F56-C012-861E-508B0E2724DB}"/>
              </a:ext>
            </a:extLst>
          </p:cNvPr>
          <p:cNvSpPr txBox="1"/>
          <p:nvPr/>
        </p:nvSpPr>
        <p:spPr>
          <a:xfrm rot="10800000" flipV="1">
            <a:off x="7757436" y="5861121"/>
            <a:ext cx="1273403" cy="27699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Baggage Tag</a:t>
            </a:r>
          </a:p>
        </p:txBody>
      </p:sp>
      <p:sp>
        <p:nvSpPr>
          <p:cNvPr id="10" name="TextBox 9">
            <a:extLst>
              <a:ext uri="{FF2B5EF4-FFF2-40B4-BE49-F238E27FC236}">
                <a16:creationId xmlns:a16="http://schemas.microsoft.com/office/drawing/2014/main" id="{991783FF-DB21-D8C7-240F-AFBC60DEF805}"/>
              </a:ext>
            </a:extLst>
          </p:cNvPr>
          <p:cNvSpPr txBox="1"/>
          <p:nvPr/>
        </p:nvSpPr>
        <p:spPr>
          <a:xfrm>
            <a:off x="113160" y="157655"/>
            <a:ext cx="598283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Imperial Airways Ephemera</a:t>
            </a:r>
          </a:p>
        </p:txBody>
      </p:sp>
    </p:spTree>
    <p:extLst>
      <p:ext uri="{BB962C8B-B14F-4D97-AF65-F5344CB8AC3E}">
        <p14:creationId xmlns:p14="http://schemas.microsoft.com/office/powerpoint/2010/main" val="37975475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221" y="339521"/>
            <a:ext cx="6186769" cy="276999"/>
          </a:xfrm>
          <a:prstGeom prst="rect">
            <a:avLst/>
          </a:prstGeom>
          <a:noFill/>
        </p:spPr>
        <p:txBody>
          <a:bodyPr wrap="square" rtlCol="0">
            <a:spAutoFit/>
          </a:bodyPr>
          <a:lstStyle/>
          <a:p>
            <a:r>
              <a:rPr lang="en-US" sz="1200" b="1" dirty="0">
                <a:latin typeface="Times New Roman"/>
                <a:cs typeface="Times New Roman"/>
              </a:rPr>
              <a:t>Inaugural Flight of </a:t>
            </a:r>
            <a:r>
              <a:rPr lang="en-US" sz="1200" b="1" dirty="0" err="1">
                <a:latin typeface="Times New Roman"/>
                <a:cs typeface="Times New Roman"/>
              </a:rPr>
              <a:t>Capella</a:t>
            </a:r>
            <a:r>
              <a:rPr lang="en-US" sz="1200" b="1" dirty="0">
                <a:latin typeface="Times New Roman"/>
                <a:cs typeface="Times New Roman"/>
              </a:rPr>
              <a:t> Service IW 524 from Brisbane 17 February 1937</a:t>
            </a:r>
          </a:p>
        </p:txBody>
      </p:sp>
      <p:sp>
        <p:nvSpPr>
          <p:cNvPr id="4" name="TextBox 3"/>
          <p:cNvSpPr txBox="1"/>
          <p:nvPr/>
        </p:nvSpPr>
        <p:spPr>
          <a:xfrm>
            <a:off x="339482" y="5520352"/>
            <a:ext cx="8323586" cy="1015663"/>
          </a:xfrm>
          <a:prstGeom prst="rect">
            <a:avLst/>
          </a:prstGeom>
          <a:noFill/>
        </p:spPr>
        <p:txBody>
          <a:bodyPr wrap="square" rtlCol="0">
            <a:spAutoFit/>
          </a:bodyPr>
          <a:lstStyle/>
          <a:p>
            <a:r>
              <a:rPr lang="en-US" sz="1200" dirty="0">
                <a:latin typeface="Times New Roman"/>
                <a:cs typeface="Times New Roman"/>
              </a:rPr>
              <a:t>Cover from Karachi dated 23 February 1937 carried on service IW524 that left on 24 Feb in Hadrian transferring to </a:t>
            </a:r>
            <a:r>
              <a:rPr lang="en-US" sz="1200" dirty="0" err="1">
                <a:latin typeface="Times New Roman"/>
                <a:cs typeface="Times New Roman"/>
              </a:rPr>
              <a:t>Capella</a:t>
            </a:r>
            <a:r>
              <a:rPr lang="en-US" sz="1200" dirty="0">
                <a:latin typeface="Times New Roman"/>
                <a:cs typeface="Times New Roman"/>
              </a:rPr>
              <a:t> on the</a:t>
            </a:r>
          </a:p>
          <a:p>
            <a:r>
              <a:rPr lang="en-US" sz="1200" dirty="0">
                <a:latin typeface="Times New Roman"/>
                <a:cs typeface="Times New Roman"/>
              </a:rPr>
              <a:t>27 February. The Capella was delayed at Macon by bad weather, and all mail was transferred to train and steamer for the remainder.</a:t>
            </a:r>
          </a:p>
          <a:p>
            <a:endParaRPr lang="en-US" sz="1200" dirty="0">
              <a:latin typeface="Times New Roman"/>
              <a:cs typeface="Times New Roman"/>
            </a:endParaRPr>
          </a:p>
          <a:p>
            <a:r>
              <a:rPr lang="en-US" sz="1200" dirty="0">
                <a:latin typeface="Times New Roman"/>
                <a:cs typeface="Times New Roman"/>
              </a:rPr>
              <a:t>Manuscript received 2 March 1937. This was the return maiden service of the </a:t>
            </a:r>
            <a:r>
              <a:rPr lang="en-US" sz="1200" dirty="0" err="1">
                <a:latin typeface="Times New Roman"/>
                <a:cs typeface="Times New Roman"/>
              </a:rPr>
              <a:t>Capella</a:t>
            </a:r>
            <a:r>
              <a:rPr lang="en-US" sz="1200" dirty="0">
                <a:latin typeface="Times New Roman"/>
                <a:cs typeface="Times New Roman"/>
              </a:rPr>
              <a:t>. The following service used the Scylla to</a:t>
            </a:r>
          </a:p>
          <a:p>
            <a:r>
              <a:rPr lang="en-US" sz="1200" dirty="0">
                <a:latin typeface="Times New Roman"/>
                <a:cs typeface="Times New Roman"/>
              </a:rPr>
              <a:t>land at Croydon on the 4 March the last westbound service to do so as future services were by flying boat to Southampton.</a:t>
            </a:r>
          </a:p>
        </p:txBody>
      </p:sp>
      <p:pic>
        <p:nvPicPr>
          <p:cNvPr id="5" name="Picture 4" descr="Scan 125.jpeg"/>
          <p:cNvPicPr>
            <a:picLocks noChangeAspect="1"/>
          </p:cNvPicPr>
          <p:nvPr/>
        </p:nvPicPr>
        <p:blipFill>
          <a:blip r:embed="rId2">
            <a:extLst>
              <a:ext uri="{28A0092B-C50C-407E-A947-70E740481C1C}">
                <a14:useLocalDpi xmlns:a14="http://schemas.microsoft.com/office/drawing/2010/main"/>
              </a:ext>
            </a:extLst>
          </a:blip>
          <a:stretch>
            <a:fillRect/>
          </a:stretch>
        </p:blipFill>
        <p:spPr>
          <a:xfrm rot="5400000">
            <a:off x="1007497" y="267331"/>
            <a:ext cx="3691917" cy="5406469"/>
          </a:xfrm>
          <a:prstGeom prst="rect">
            <a:avLst/>
          </a:prstGeom>
        </p:spPr>
      </p:pic>
      <p:pic>
        <p:nvPicPr>
          <p:cNvPr id="2" name="Picture 1">
            <a:extLst>
              <a:ext uri="{FF2B5EF4-FFF2-40B4-BE49-F238E27FC236}">
                <a16:creationId xmlns:a16="http://schemas.microsoft.com/office/drawing/2014/main" id="{319A9F27-56A9-E49D-28F2-37813266A0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2146" y="763663"/>
            <a:ext cx="3097561" cy="1937495"/>
          </a:xfrm>
          <a:prstGeom prst="rect">
            <a:avLst/>
          </a:prstGeom>
        </p:spPr>
      </p:pic>
      <p:pic>
        <p:nvPicPr>
          <p:cNvPr id="6" name="Picture 5">
            <a:extLst>
              <a:ext uri="{FF2B5EF4-FFF2-40B4-BE49-F238E27FC236}">
                <a16:creationId xmlns:a16="http://schemas.microsoft.com/office/drawing/2014/main" id="{3EE60B13-96D9-0372-FD16-8F8055CA88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22147" y="3307918"/>
            <a:ext cx="3097560" cy="1973935"/>
          </a:xfrm>
          <a:prstGeom prst="rect">
            <a:avLst/>
          </a:prstGeom>
        </p:spPr>
      </p:pic>
    </p:spTree>
    <p:extLst>
      <p:ext uri="{BB962C8B-B14F-4D97-AF65-F5344CB8AC3E}">
        <p14:creationId xmlns:p14="http://schemas.microsoft.com/office/powerpoint/2010/main" val="640873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04E0CA-F3FA-7504-7CC3-B643AD7E7090}"/>
              </a:ext>
            </a:extLst>
          </p:cNvPr>
          <p:cNvSpPr txBox="1"/>
          <p:nvPr/>
        </p:nvSpPr>
        <p:spPr>
          <a:xfrm>
            <a:off x="241738" y="231228"/>
            <a:ext cx="698937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First Northbound Accelerated Service 17 February 1937</a:t>
            </a:r>
          </a:p>
        </p:txBody>
      </p:sp>
      <p:sp>
        <p:nvSpPr>
          <p:cNvPr id="3" name="TextBox 2">
            <a:extLst>
              <a:ext uri="{FF2B5EF4-FFF2-40B4-BE49-F238E27FC236}">
                <a16:creationId xmlns:a16="http://schemas.microsoft.com/office/drawing/2014/main" id="{E0445D78-E1BC-365E-6D23-98A23C204C5C}"/>
              </a:ext>
            </a:extLst>
          </p:cNvPr>
          <p:cNvSpPr txBox="1"/>
          <p:nvPr/>
        </p:nvSpPr>
        <p:spPr>
          <a:xfrm>
            <a:off x="672662" y="4908331"/>
            <a:ext cx="7210097"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AN422 departed Joburg 17 February in Astrea to Kisumu then Hannibal to Alexandria. Castor flying to Southampton. Timetable unchanged until Macon then accelerated to arrive in Southampton 1 day earlier.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Left Cairo 22 February arriving Southampton 24 February. Backstamp 25 February.</a:t>
            </a:r>
          </a:p>
        </p:txBody>
      </p:sp>
      <p:pic>
        <p:nvPicPr>
          <p:cNvPr id="4" name="Picture 3">
            <a:extLst>
              <a:ext uri="{FF2B5EF4-FFF2-40B4-BE49-F238E27FC236}">
                <a16:creationId xmlns:a16="http://schemas.microsoft.com/office/drawing/2014/main" id="{ADBA878E-59AF-B736-F08A-D2D6AD0C14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25464" y="930794"/>
            <a:ext cx="4769069" cy="3597010"/>
          </a:xfrm>
          <a:prstGeom prst="rect">
            <a:avLst/>
          </a:prstGeom>
        </p:spPr>
      </p:pic>
      <p:pic>
        <p:nvPicPr>
          <p:cNvPr id="5" name="Picture 4">
            <a:extLst>
              <a:ext uri="{FF2B5EF4-FFF2-40B4-BE49-F238E27FC236}">
                <a16:creationId xmlns:a16="http://schemas.microsoft.com/office/drawing/2014/main" id="{8AC1981B-BE77-7DFE-D54B-5AC4820549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6559" y="1646749"/>
            <a:ext cx="1935541" cy="1889891"/>
          </a:xfrm>
          <a:prstGeom prst="rect">
            <a:avLst/>
          </a:prstGeom>
        </p:spPr>
      </p:pic>
    </p:spTree>
    <p:extLst>
      <p:ext uri="{BB962C8B-B14F-4D97-AF65-F5344CB8AC3E}">
        <p14:creationId xmlns:p14="http://schemas.microsoft.com/office/powerpoint/2010/main" val="1646578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7D9855-0D71-E87B-5D1D-C6287BA8D39F}"/>
              </a:ext>
            </a:extLst>
          </p:cNvPr>
          <p:cNvSpPr txBox="1"/>
          <p:nvPr/>
        </p:nvSpPr>
        <p:spPr>
          <a:xfrm>
            <a:off x="199697" y="315310"/>
            <a:ext cx="8250620"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1000</a:t>
            </a:r>
            <a:r>
              <a:rPr lang="en-US" sz="1200" b="1" baseline="30000" dirty="0">
                <a:latin typeface="Times New Roman" panose="02020603050405020304" pitchFamily="18" charset="0"/>
                <a:cs typeface="Times New Roman" panose="02020603050405020304" pitchFamily="18" charset="0"/>
              </a:rPr>
              <a:t>th</a:t>
            </a:r>
            <a:r>
              <a:rPr lang="en-US" sz="1200" b="1" dirty="0">
                <a:latin typeface="Times New Roman" panose="02020603050405020304" pitchFamily="18" charset="0"/>
                <a:cs typeface="Times New Roman" panose="02020603050405020304" pitchFamily="18" charset="0"/>
              </a:rPr>
              <a:t> Flight by Imperial Airways 22 May 1937</a:t>
            </a:r>
          </a:p>
        </p:txBody>
      </p:sp>
      <p:pic>
        <p:nvPicPr>
          <p:cNvPr id="3" name="Picture 2">
            <a:extLst>
              <a:ext uri="{FF2B5EF4-FFF2-40B4-BE49-F238E27FC236}">
                <a16:creationId xmlns:a16="http://schemas.microsoft.com/office/drawing/2014/main" id="{33C0390E-EF4F-30BA-26DA-0F4B16532D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35603" y="189185"/>
            <a:ext cx="5208700" cy="6571847"/>
          </a:xfrm>
          <a:prstGeom prst="rect">
            <a:avLst/>
          </a:prstGeom>
        </p:spPr>
      </p:pic>
      <p:pic>
        <p:nvPicPr>
          <p:cNvPr id="4" name="Picture 3">
            <a:extLst>
              <a:ext uri="{FF2B5EF4-FFF2-40B4-BE49-F238E27FC236}">
                <a16:creationId xmlns:a16="http://schemas.microsoft.com/office/drawing/2014/main" id="{4FF5DE5A-5FEC-A90F-CBE8-957ABC3AB2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99696" y="3429000"/>
            <a:ext cx="4361793" cy="2089667"/>
          </a:xfrm>
          <a:prstGeom prst="rect">
            <a:avLst/>
          </a:prstGeom>
        </p:spPr>
      </p:pic>
      <p:sp>
        <p:nvSpPr>
          <p:cNvPr id="5" name="TextBox 4">
            <a:extLst>
              <a:ext uri="{FF2B5EF4-FFF2-40B4-BE49-F238E27FC236}">
                <a16:creationId xmlns:a16="http://schemas.microsoft.com/office/drawing/2014/main" id="{68ED3AC6-579D-4C98-FC1E-3B62D5E91BA1}"/>
              </a:ext>
            </a:extLst>
          </p:cNvPr>
          <p:cNvSpPr txBox="1"/>
          <p:nvPr/>
        </p:nvSpPr>
        <p:spPr>
          <a:xfrm>
            <a:off x="199696" y="746234"/>
            <a:ext cx="3331780" cy="249299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AS450 left Southampton on 22 May arriving in Joburg on the 29 May.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First Southbound Service of Cygnus (Southampton to Alexandria and Courtier (Alexandria to Nairobi). Andromeda to Joburg.</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It was also the 450</a:t>
            </a:r>
            <a:r>
              <a:rPr lang="en-US" sz="1200" baseline="30000" dirty="0">
                <a:latin typeface="Times New Roman" panose="02020603050405020304" pitchFamily="18" charset="0"/>
                <a:cs typeface="Times New Roman" panose="02020603050405020304" pitchFamily="18" charset="0"/>
              </a:rPr>
              <a:t>th</a:t>
            </a:r>
            <a:r>
              <a:rPr lang="en-US" sz="1200" dirty="0">
                <a:latin typeface="Times New Roman" panose="02020603050405020304" pitchFamily="18" charset="0"/>
                <a:cs typeface="Times New Roman" panose="02020603050405020304" pitchFamily="18" charset="0"/>
              </a:rPr>
              <a:t> African Service and 1,000</a:t>
            </a:r>
            <a:r>
              <a:rPr lang="en-US" sz="1200" baseline="30000" dirty="0">
                <a:latin typeface="Times New Roman" panose="02020603050405020304" pitchFamily="18" charset="0"/>
                <a:cs typeface="Times New Roman" panose="02020603050405020304" pitchFamily="18" charset="0"/>
              </a:rPr>
              <a:t>th</a:t>
            </a:r>
            <a:r>
              <a:rPr lang="en-US" sz="1200" dirty="0">
                <a:latin typeface="Times New Roman" panose="02020603050405020304" pitchFamily="18" charset="0"/>
                <a:cs typeface="Times New Roman" panose="02020603050405020304" pitchFamily="18" charset="0"/>
              </a:rPr>
              <a:t> Empire Service.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500 specially produced letters and envelopes were sent to Government Officials and Newspaper Editors throughout the Empire. </a:t>
            </a:r>
          </a:p>
        </p:txBody>
      </p:sp>
    </p:spTree>
    <p:extLst>
      <p:ext uri="{BB962C8B-B14F-4D97-AF65-F5344CB8AC3E}">
        <p14:creationId xmlns:p14="http://schemas.microsoft.com/office/powerpoint/2010/main" val="42616717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AD0A99-4CDC-B55C-8F79-D9161F1B8928}"/>
              </a:ext>
            </a:extLst>
          </p:cNvPr>
          <p:cNvSpPr txBox="1"/>
          <p:nvPr/>
        </p:nvSpPr>
        <p:spPr>
          <a:xfrm>
            <a:off x="70944" y="299870"/>
            <a:ext cx="742555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June 1937 Introduction of  the All Air ‘Coastal’ Flying Boat Route</a:t>
            </a:r>
          </a:p>
        </p:txBody>
      </p:sp>
      <p:pic>
        <p:nvPicPr>
          <p:cNvPr id="3" name="Picture 2">
            <a:extLst>
              <a:ext uri="{FF2B5EF4-FFF2-40B4-BE49-F238E27FC236}">
                <a16:creationId xmlns:a16="http://schemas.microsoft.com/office/drawing/2014/main" id="{B65E0B93-C795-F307-D801-B42EDD1FA76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5301" y="788276"/>
            <a:ext cx="3865974" cy="5643730"/>
          </a:xfrm>
          <a:prstGeom prst="rect">
            <a:avLst/>
          </a:prstGeom>
        </p:spPr>
      </p:pic>
      <p:sp>
        <p:nvSpPr>
          <p:cNvPr id="4" name="TextBox 3">
            <a:extLst>
              <a:ext uri="{FF2B5EF4-FFF2-40B4-BE49-F238E27FC236}">
                <a16:creationId xmlns:a16="http://schemas.microsoft.com/office/drawing/2014/main" id="{E213921D-633B-386C-2E10-D13090B726F2}"/>
              </a:ext>
            </a:extLst>
          </p:cNvPr>
          <p:cNvSpPr txBox="1"/>
          <p:nvPr/>
        </p:nvSpPr>
        <p:spPr>
          <a:xfrm>
            <a:off x="4687614" y="5325977"/>
            <a:ext cx="1923393" cy="1200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New Flight References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DS – Durban Southbound</a:t>
            </a:r>
          </a:p>
          <a:p>
            <a:r>
              <a:rPr lang="en-US" sz="1200" dirty="0">
                <a:latin typeface="Times New Roman" panose="02020603050405020304" pitchFamily="18" charset="0"/>
                <a:cs typeface="Times New Roman" panose="02020603050405020304" pitchFamily="18" charset="0"/>
              </a:rPr>
              <a:t>DN – Durban Northbound</a:t>
            </a:r>
          </a:p>
          <a:p>
            <a:r>
              <a:rPr lang="en-US" sz="1200" dirty="0">
                <a:latin typeface="Times New Roman" panose="02020603050405020304" pitchFamily="18" charset="0"/>
                <a:cs typeface="Times New Roman" panose="02020603050405020304" pitchFamily="18" charset="0"/>
              </a:rPr>
              <a:t>KS – Kisumu Southbound</a:t>
            </a:r>
          </a:p>
          <a:p>
            <a:r>
              <a:rPr lang="en-US" sz="1200" dirty="0">
                <a:latin typeface="Times New Roman" panose="02020603050405020304" pitchFamily="18" charset="0"/>
                <a:cs typeface="Times New Roman" panose="02020603050405020304" pitchFamily="18" charset="0"/>
              </a:rPr>
              <a:t>KN – Kisumu Northbound</a:t>
            </a:r>
          </a:p>
        </p:txBody>
      </p:sp>
      <p:sp>
        <p:nvSpPr>
          <p:cNvPr id="5" name="TextBox 4">
            <a:extLst>
              <a:ext uri="{FF2B5EF4-FFF2-40B4-BE49-F238E27FC236}">
                <a16:creationId xmlns:a16="http://schemas.microsoft.com/office/drawing/2014/main" id="{8DB2DC1E-0A9B-DAF7-A68A-549FCC9A55AE}"/>
              </a:ext>
            </a:extLst>
          </p:cNvPr>
          <p:cNvSpPr txBox="1"/>
          <p:nvPr/>
        </p:nvSpPr>
        <p:spPr>
          <a:xfrm>
            <a:off x="4319751" y="889758"/>
            <a:ext cx="4487917" cy="249299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Services commencing 2 June 1937 were now operated all the way by flying boats. All air through Italy from January 1937.</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From the 29 June 1937 an additional weekly service to Kisumu was added leaving Southampton and Kisumu on a Friday.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This also marked the first service to carry mail under the Empire Airmail Scheme.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Summer Timetable operated.</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Map courtesy of Peter Wingent.</a:t>
            </a:r>
          </a:p>
          <a:p>
            <a:endParaRPr lang="en-US" sz="12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BA73E4D1-70B0-2E00-1204-C4AF112882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4964779" y="2875089"/>
            <a:ext cx="1200330" cy="2400659"/>
          </a:xfrm>
          <a:prstGeom prst="rect">
            <a:avLst/>
          </a:prstGeom>
        </p:spPr>
      </p:pic>
      <p:pic>
        <p:nvPicPr>
          <p:cNvPr id="9" name="Picture 8">
            <a:extLst>
              <a:ext uri="{FF2B5EF4-FFF2-40B4-BE49-F238E27FC236}">
                <a16:creationId xmlns:a16="http://schemas.microsoft.com/office/drawing/2014/main" id="{0344A56E-738F-BC0B-3355-3DFFE20F0BB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3750" y="2601194"/>
            <a:ext cx="1933337" cy="3367048"/>
          </a:xfrm>
          <a:prstGeom prst="rect">
            <a:avLst/>
          </a:prstGeom>
        </p:spPr>
      </p:pic>
    </p:spTree>
    <p:extLst>
      <p:ext uri="{BB962C8B-B14F-4D97-AF65-F5344CB8AC3E}">
        <p14:creationId xmlns:p14="http://schemas.microsoft.com/office/powerpoint/2010/main" val="1910151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54AC73-40E7-7A13-A88B-77D3735DFC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007" y="651671"/>
            <a:ext cx="3951890" cy="3099441"/>
          </a:xfrm>
          <a:prstGeom prst="rect">
            <a:avLst/>
          </a:prstGeom>
        </p:spPr>
      </p:pic>
      <p:sp>
        <p:nvSpPr>
          <p:cNvPr id="3" name="TextBox 2">
            <a:extLst>
              <a:ext uri="{FF2B5EF4-FFF2-40B4-BE49-F238E27FC236}">
                <a16:creationId xmlns:a16="http://schemas.microsoft.com/office/drawing/2014/main" id="{B582302F-034C-8E25-3180-B1F648A1572A}"/>
              </a:ext>
            </a:extLst>
          </p:cNvPr>
          <p:cNvSpPr txBox="1"/>
          <p:nvPr/>
        </p:nvSpPr>
        <p:spPr>
          <a:xfrm>
            <a:off x="515007" y="3825766"/>
            <a:ext cx="3857296"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Preparing for a new flight around Africa.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Conway (Mechanic), Co-pilot Worrall, Lady Cobham, Alan Cobham, Green (mechanic) Donner (Cameraman)</a:t>
            </a:r>
          </a:p>
        </p:txBody>
      </p:sp>
      <p:pic>
        <p:nvPicPr>
          <p:cNvPr id="4" name="Picture 3">
            <a:extLst>
              <a:ext uri="{FF2B5EF4-FFF2-40B4-BE49-F238E27FC236}">
                <a16:creationId xmlns:a16="http://schemas.microsoft.com/office/drawing/2014/main" id="{B50CB94E-6F33-7D88-524B-E5F8B8091C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4389" y="4798899"/>
            <a:ext cx="2791018" cy="1796956"/>
          </a:xfrm>
          <a:prstGeom prst="rect">
            <a:avLst/>
          </a:prstGeom>
        </p:spPr>
      </p:pic>
      <p:sp>
        <p:nvSpPr>
          <p:cNvPr id="5" name="TextBox 4">
            <a:extLst>
              <a:ext uri="{FF2B5EF4-FFF2-40B4-BE49-F238E27FC236}">
                <a16:creationId xmlns:a16="http://schemas.microsoft.com/office/drawing/2014/main" id="{5B7C114C-5D66-1DC1-96EE-1F53262D00C5}"/>
              </a:ext>
            </a:extLst>
          </p:cNvPr>
          <p:cNvSpPr txBox="1"/>
          <p:nvPr/>
        </p:nvSpPr>
        <p:spPr>
          <a:xfrm>
            <a:off x="357352" y="220717"/>
            <a:ext cx="554946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Cobham Blackburn Airlines Ltd – 1927/8 Flight around Africa</a:t>
            </a:r>
          </a:p>
        </p:txBody>
      </p:sp>
      <p:sp>
        <p:nvSpPr>
          <p:cNvPr id="6" name="TextBox 5">
            <a:extLst>
              <a:ext uri="{FF2B5EF4-FFF2-40B4-BE49-F238E27FC236}">
                <a16:creationId xmlns:a16="http://schemas.microsoft.com/office/drawing/2014/main" id="{B1212F7C-F3FE-2EC1-472E-C112F997FA58}"/>
              </a:ext>
            </a:extLst>
          </p:cNvPr>
          <p:cNvSpPr txBox="1"/>
          <p:nvPr/>
        </p:nvSpPr>
        <p:spPr>
          <a:xfrm>
            <a:off x="4761186" y="727920"/>
            <a:ext cx="4151586"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In May 1927 Cobham left DeHavilland to form Cobham Blackburn Airlines in April 1928.</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At the behest of Imperial Airways he completed a 20,000+ mile around Africa leaving from the Medway on 17 November 1927.</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His intention was to operate a regular air service to Africa.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Relying on Brackner’s assurance that Imperial Airways would be focusing on the routes through Europe to Cairo he was shocked by their announcement that their operations would be extended to Africa winding the Company up on 29 July 1930.</a:t>
            </a:r>
          </a:p>
        </p:txBody>
      </p:sp>
      <p:pic>
        <p:nvPicPr>
          <p:cNvPr id="7" name="Picture 6">
            <a:extLst>
              <a:ext uri="{FF2B5EF4-FFF2-40B4-BE49-F238E27FC236}">
                <a16:creationId xmlns:a16="http://schemas.microsoft.com/office/drawing/2014/main" id="{E46625B6-3221-B577-FFE3-108B984C50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23945" y="3078966"/>
            <a:ext cx="3627618" cy="2363968"/>
          </a:xfrm>
          <a:prstGeom prst="rect">
            <a:avLst/>
          </a:prstGeom>
        </p:spPr>
      </p:pic>
      <p:sp>
        <p:nvSpPr>
          <p:cNvPr id="8" name="TextBox 7">
            <a:extLst>
              <a:ext uri="{FF2B5EF4-FFF2-40B4-BE49-F238E27FC236}">
                <a16:creationId xmlns:a16="http://schemas.microsoft.com/office/drawing/2014/main" id="{86F0215F-10AA-F71C-28AD-B96C3B65AA2E}"/>
              </a:ext>
            </a:extLst>
          </p:cNvPr>
          <p:cNvSpPr txBox="1"/>
          <p:nvPr/>
        </p:nvSpPr>
        <p:spPr>
          <a:xfrm>
            <a:off x="4845269" y="5538951"/>
            <a:ext cx="3878317" cy="830997"/>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Delayed by 2 months in Malta because of storm damage to the aircraft. Aircraft Short Singapore G-EBUP.</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Return flight landed in Plymouth on 31 May 1928.</a:t>
            </a:r>
          </a:p>
        </p:txBody>
      </p:sp>
    </p:spTree>
    <p:extLst>
      <p:ext uri="{BB962C8B-B14F-4D97-AF65-F5344CB8AC3E}">
        <p14:creationId xmlns:p14="http://schemas.microsoft.com/office/powerpoint/2010/main" val="3202042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84392D-6583-D0B7-2C23-5AB722223851}"/>
              </a:ext>
            </a:extLst>
          </p:cNvPr>
          <p:cNvSpPr txBox="1"/>
          <p:nvPr/>
        </p:nvSpPr>
        <p:spPr>
          <a:xfrm>
            <a:off x="273269" y="231228"/>
            <a:ext cx="4298731"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First Service to South Africa under EAMS 29 June 1937 </a:t>
            </a:r>
          </a:p>
        </p:txBody>
      </p:sp>
      <p:pic>
        <p:nvPicPr>
          <p:cNvPr id="3" name="Picture 2">
            <a:extLst>
              <a:ext uri="{FF2B5EF4-FFF2-40B4-BE49-F238E27FC236}">
                <a16:creationId xmlns:a16="http://schemas.microsoft.com/office/drawing/2014/main" id="{7B8B90D0-D824-F646-6AA1-8D6F6E5AB3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2558247" y="67473"/>
            <a:ext cx="4027511" cy="5087006"/>
          </a:xfrm>
          <a:prstGeom prst="rect">
            <a:avLst/>
          </a:prstGeom>
        </p:spPr>
      </p:pic>
      <p:sp>
        <p:nvSpPr>
          <p:cNvPr id="4" name="TextBox 3">
            <a:extLst>
              <a:ext uri="{FF2B5EF4-FFF2-40B4-BE49-F238E27FC236}">
                <a16:creationId xmlns:a16="http://schemas.microsoft.com/office/drawing/2014/main" id="{698B4A5D-56F5-72AA-6C18-D2308C7F320D}"/>
              </a:ext>
            </a:extLst>
          </p:cNvPr>
          <p:cNvSpPr txBox="1"/>
          <p:nvPr/>
        </p:nvSpPr>
        <p:spPr>
          <a:xfrm>
            <a:off x="430924" y="4813739"/>
            <a:ext cx="8334704" cy="156966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‘A special Letter from the King to Sir Patrick Duncan, Governor-General of South Africa, was included in the first 2 ½ tons of mail which left Southampton for Durban, South Africa on the Imperial Airways Empire flying boat “Centurion” at a flat rate of 1 ½d. per half-ounce without airmail surcharge.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Major Tryon, the postmaster-general, watched the departure of the mail, which inaugurated the Post Office’s new “all the way by air” scheme to Empire countries.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PHOTO SHOWS – the ‘Centurion’ taking off for South Africa with the 1 ½d airmail. (Planet News).</a:t>
            </a:r>
          </a:p>
        </p:txBody>
      </p:sp>
    </p:spTree>
    <p:extLst>
      <p:ext uri="{BB962C8B-B14F-4D97-AF65-F5344CB8AC3E}">
        <p14:creationId xmlns:p14="http://schemas.microsoft.com/office/powerpoint/2010/main" val="2465362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8F7B51-F413-50B1-B5F5-57F17104DE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91503" y="4013170"/>
            <a:ext cx="2116946" cy="2515213"/>
          </a:xfrm>
          <a:prstGeom prst="rect">
            <a:avLst/>
          </a:prstGeom>
        </p:spPr>
      </p:pic>
      <p:sp>
        <p:nvSpPr>
          <p:cNvPr id="4" name="TextBox 3">
            <a:extLst>
              <a:ext uri="{FF2B5EF4-FFF2-40B4-BE49-F238E27FC236}">
                <a16:creationId xmlns:a16="http://schemas.microsoft.com/office/drawing/2014/main" id="{E4BC1B9E-D5FB-15FD-8CEF-A1A095E2FD0A}"/>
              </a:ext>
            </a:extLst>
          </p:cNvPr>
          <p:cNvSpPr txBox="1"/>
          <p:nvPr/>
        </p:nvSpPr>
        <p:spPr>
          <a:xfrm>
            <a:off x="1124607" y="3718648"/>
            <a:ext cx="4466896" cy="3000821"/>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Service DN 4</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Departed Khartoum 15 July 1937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Arrived Southampton 17 July 1937</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Centurion throughout.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Rate from 2 July 1937 (EAMS) to the UK 15ml per 15g.</a:t>
            </a:r>
          </a:p>
          <a:p>
            <a:r>
              <a:rPr lang="en-US" sz="1200" dirty="0">
                <a:latin typeface="Times New Roman" panose="02020603050405020304" pitchFamily="18" charset="0"/>
                <a:cs typeface="Times New Roman" panose="02020603050405020304" pitchFamily="18" charset="0"/>
              </a:rPr>
              <a:t>Plus Registration fee 2 ml. 5 x rate cover.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Backstamp</a:t>
            </a:r>
          </a:p>
          <a:p>
            <a:r>
              <a:rPr lang="en-US" sz="1200" dirty="0">
                <a:latin typeface="Times New Roman" panose="02020603050405020304" pitchFamily="18" charset="0"/>
                <a:cs typeface="Times New Roman" panose="02020603050405020304" pitchFamily="18" charset="0"/>
              </a:rPr>
              <a:t>Malakal 12 July </a:t>
            </a:r>
          </a:p>
          <a:p>
            <a:r>
              <a:rPr lang="en-US" sz="1200" dirty="0">
                <a:latin typeface="Times New Roman" panose="02020603050405020304" pitchFamily="18" charset="0"/>
                <a:cs typeface="Times New Roman" panose="02020603050405020304" pitchFamily="18" charset="0"/>
              </a:rPr>
              <a:t>Kings Lynn 18 July</a:t>
            </a:r>
          </a:p>
          <a:p>
            <a:r>
              <a:rPr lang="en-US" sz="1200" dirty="0">
                <a:latin typeface="Times New Roman" panose="02020603050405020304" pitchFamily="18" charset="0"/>
                <a:cs typeface="Times New Roman" panose="02020603050405020304" pitchFamily="18" charset="0"/>
              </a:rPr>
              <a:t>Manuscript ‘received 21 July’</a:t>
            </a:r>
          </a:p>
          <a:p>
            <a:endParaRPr lang="en-US" sz="9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299E942-493C-FA20-4F82-EBC29BB939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2877485" y="-1762456"/>
            <a:ext cx="3389030" cy="7573177"/>
          </a:xfrm>
          <a:prstGeom prst="rect">
            <a:avLst/>
          </a:prstGeom>
          <a:ln>
            <a:noFill/>
          </a:ln>
        </p:spPr>
      </p:pic>
    </p:spTree>
    <p:extLst>
      <p:ext uri="{BB962C8B-B14F-4D97-AF65-F5344CB8AC3E}">
        <p14:creationId xmlns:p14="http://schemas.microsoft.com/office/powerpoint/2010/main" val="1816644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5051A1-8DE5-7DE1-93E8-7D2FFB8A75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7149" y="397524"/>
            <a:ext cx="4434851" cy="2889577"/>
          </a:xfrm>
          <a:prstGeom prst="rect">
            <a:avLst/>
          </a:prstGeom>
        </p:spPr>
      </p:pic>
      <p:pic>
        <p:nvPicPr>
          <p:cNvPr id="3" name="Picture 2">
            <a:extLst>
              <a:ext uri="{FF2B5EF4-FFF2-40B4-BE49-F238E27FC236}">
                <a16:creationId xmlns:a16="http://schemas.microsoft.com/office/drawing/2014/main" id="{A86B6BCB-00B6-DD13-C3D2-D5DCC56B60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10848" y="397524"/>
            <a:ext cx="3606684" cy="2889577"/>
          </a:xfrm>
          <a:prstGeom prst="rect">
            <a:avLst/>
          </a:prstGeom>
        </p:spPr>
      </p:pic>
      <p:pic>
        <p:nvPicPr>
          <p:cNvPr id="4" name="Picture 3">
            <a:extLst>
              <a:ext uri="{FF2B5EF4-FFF2-40B4-BE49-F238E27FC236}">
                <a16:creationId xmlns:a16="http://schemas.microsoft.com/office/drawing/2014/main" id="{91F80CB0-14F5-D6A6-6E6F-563D40E1F04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6945" y="3570899"/>
            <a:ext cx="3526131" cy="2912061"/>
          </a:xfrm>
          <a:prstGeom prst="rect">
            <a:avLst/>
          </a:prstGeom>
        </p:spPr>
      </p:pic>
      <p:sp>
        <p:nvSpPr>
          <p:cNvPr id="5" name="TextBox 4">
            <a:extLst>
              <a:ext uri="{FF2B5EF4-FFF2-40B4-BE49-F238E27FC236}">
                <a16:creationId xmlns:a16="http://schemas.microsoft.com/office/drawing/2014/main" id="{ED99F79E-18B5-807D-378A-0EDB636D99E4}"/>
              </a:ext>
            </a:extLst>
          </p:cNvPr>
          <p:cNvSpPr txBox="1"/>
          <p:nvPr/>
        </p:nvSpPr>
        <p:spPr>
          <a:xfrm>
            <a:off x="430924" y="3570899"/>
            <a:ext cx="4435366" cy="3508653"/>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Postcard</a:t>
            </a:r>
            <a:r>
              <a:rPr lang="en-US" sz="1200" dirty="0">
                <a:latin typeface="Times New Roman" panose="02020603050405020304" pitchFamily="18" charset="0"/>
                <a:cs typeface="Times New Roman" panose="02020603050405020304" pitchFamily="18" charset="0"/>
              </a:rPr>
              <a:t> – Khartoum 20 August 1937 with postmark Athens (date unclear) and </a:t>
            </a:r>
            <a:r>
              <a:rPr lang="en-US" sz="1200" dirty="0" err="1">
                <a:latin typeface="Times New Roman" panose="02020603050405020304" pitchFamily="18" charset="0"/>
                <a:cs typeface="Times New Roman" panose="02020603050405020304" pitchFamily="18" charset="0"/>
              </a:rPr>
              <a:t>Zlin</a:t>
            </a:r>
            <a:r>
              <a:rPr lang="en-US" sz="1200" dirty="0">
                <a:latin typeface="Times New Roman" panose="02020603050405020304" pitchFamily="18" charset="0"/>
                <a:cs typeface="Times New Roman" panose="02020603050405020304" pitchFamily="18" charset="0"/>
              </a:rPr>
              <a:t> on 25 August 1937 to Czechoslovakia.   Postage Rate 3m.</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 15 Khartoum 22 August arriving Athens 25 August. Aircraft Coriolanus.</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r>
              <a:rPr lang="en-US" sz="1200" b="1" dirty="0">
                <a:latin typeface="Times New Roman" panose="02020603050405020304" pitchFamily="18" charset="0"/>
                <a:cs typeface="Times New Roman" panose="02020603050405020304" pitchFamily="18" charset="0"/>
              </a:rPr>
              <a:t>Cover</a:t>
            </a:r>
            <a:r>
              <a:rPr lang="en-US" sz="1200" dirty="0">
                <a:latin typeface="Times New Roman" panose="02020603050405020304" pitchFamily="18" charset="0"/>
                <a:cs typeface="Times New Roman" panose="02020603050405020304" pitchFamily="18" charset="0"/>
              </a:rPr>
              <a:t> – Khartoum 23 October 1937 with backstamp 27 October in France.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5m including Registration 5ml.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DN33 Khartoum 23 October arriving Marseilles 25 October 1937 Aircraft Cygnus.</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97916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761" y="389820"/>
            <a:ext cx="5658027" cy="276999"/>
          </a:xfrm>
          <a:prstGeom prst="rect">
            <a:avLst/>
          </a:prstGeom>
          <a:noFill/>
        </p:spPr>
        <p:txBody>
          <a:bodyPr wrap="square" rtlCol="0">
            <a:spAutoFit/>
          </a:bodyPr>
          <a:lstStyle/>
          <a:p>
            <a:r>
              <a:rPr lang="en-US" sz="1200" b="1" dirty="0">
                <a:latin typeface="Times New Roman"/>
                <a:cs typeface="Times New Roman"/>
              </a:rPr>
              <a:t>Crash of the Courtier 1 October 1937</a:t>
            </a:r>
          </a:p>
        </p:txBody>
      </p:sp>
      <p:pic>
        <p:nvPicPr>
          <p:cNvPr id="3" name="Picture 2"/>
          <p:cNvPicPr>
            <a:picLocks noChangeAspect="1"/>
          </p:cNvPicPr>
          <p:nvPr/>
        </p:nvPicPr>
        <p:blipFill>
          <a:blip r:embed="rId2"/>
          <a:stretch>
            <a:fillRect/>
          </a:stretch>
        </p:blipFill>
        <p:spPr>
          <a:xfrm>
            <a:off x="301761" y="801352"/>
            <a:ext cx="5255679" cy="4034144"/>
          </a:xfrm>
          <a:prstGeom prst="rect">
            <a:avLst/>
          </a:prstGeom>
        </p:spPr>
      </p:pic>
      <p:pic>
        <p:nvPicPr>
          <p:cNvPr id="4" name="Picture 3"/>
          <p:cNvPicPr>
            <a:picLocks noChangeAspect="1"/>
          </p:cNvPicPr>
          <p:nvPr/>
        </p:nvPicPr>
        <p:blipFill>
          <a:blip r:embed="rId3"/>
          <a:stretch>
            <a:fillRect/>
          </a:stretch>
        </p:blipFill>
        <p:spPr>
          <a:xfrm>
            <a:off x="4100120" y="3697001"/>
            <a:ext cx="5043880" cy="3130034"/>
          </a:xfrm>
          <a:prstGeom prst="rect">
            <a:avLst/>
          </a:prstGeom>
        </p:spPr>
      </p:pic>
      <p:sp>
        <p:nvSpPr>
          <p:cNvPr id="5" name="TextBox 4"/>
          <p:cNvSpPr txBox="1"/>
          <p:nvPr/>
        </p:nvSpPr>
        <p:spPr>
          <a:xfrm>
            <a:off x="5695747" y="1081436"/>
            <a:ext cx="3067908" cy="1015663"/>
          </a:xfrm>
          <a:prstGeom prst="rect">
            <a:avLst/>
          </a:prstGeom>
          <a:noFill/>
        </p:spPr>
        <p:txBody>
          <a:bodyPr wrap="square" rtlCol="0">
            <a:spAutoFit/>
          </a:bodyPr>
          <a:lstStyle/>
          <a:p>
            <a:r>
              <a:rPr lang="en-US" sz="1200" dirty="0">
                <a:latin typeface="Times New Roman"/>
                <a:cs typeface="Times New Roman"/>
              </a:rPr>
              <a:t>Courtier crashed when attempting to land at </a:t>
            </a:r>
            <a:r>
              <a:rPr lang="en-US" sz="1200" dirty="0" err="1">
                <a:latin typeface="Times New Roman"/>
                <a:cs typeface="Times New Roman"/>
              </a:rPr>
              <a:t>Phaleron</a:t>
            </a:r>
            <a:r>
              <a:rPr lang="en-US" sz="1200" dirty="0">
                <a:latin typeface="Times New Roman"/>
                <a:cs typeface="Times New Roman"/>
              </a:rPr>
              <a:t> Bay, Athens whilst operating an additional service from Karachi. A special</a:t>
            </a:r>
          </a:p>
          <a:p>
            <a:r>
              <a:rPr lang="en-US" sz="1200" dirty="0">
                <a:latin typeface="Times New Roman"/>
                <a:cs typeface="Times New Roman"/>
              </a:rPr>
              <a:t>purple cachet was applied to the mail ‘Damaged by Seawater in Airplane Accident’.</a:t>
            </a:r>
          </a:p>
        </p:txBody>
      </p:sp>
      <p:sp>
        <p:nvSpPr>
          <p:cNvPr id="6" name="TextBox 5"/>
          <p:cNvSpPr txBox="1"/>
          <p:nvPr/>
        </p:nvSpPr>
        <p:spPr>
          <a:xfrm>
            <a:off x="301761" y="5130532"/>
            <a:ext cx="3658858" cy="1015663"/>
          </a:xfrm>
          <a:prstGeom prst="rect">
            <a:avLst/>
          </a:prstGeom>
          <a:noFill/>
        </p:spPr>
        <p:txBody>
          <a:bodyPr wrap="square" rtlCol="0">
            <a:spAutoFit/>
          </a:bodyPr>
          <a:lstStyle/>
          <a:p>
            <a:r>
              <a:rPr lang="en-US" sz="1200" dirty="0">
                <a:latin typeface="Times New Roman"/>
                <a:cs typeface="Times New Roman"/>
              </a:rPr>
              <a:t>The cause of the crash was pilot misjudgment on</a:t>
            </a:r>
          </a:p>
          <a:p>
            <a:r>
              <a:rPr lang="en-US" sz="1200" dirty="0">
                <a:latin typeface="Times New Roman"/>
                <a:cs typeface="Times New Roman"/>
              </a:rPr>
              <a:t>landing height which caused the aircraft to breakup</a:t>
            </a:r>
          </a:p>
          <a:p>
            <a:r>
              <a:rPr lang="en-US" sz="1200" dirty="0">
                <a:latin typeface="Times New Roman"/>
                <a:cs typeface="Times New Roman"/>
              </a:rPr>
              <a:t>on contact. Three passengers drowned which led to</a:t>
            </a:r>
          </a:p>
          <a:p>
            <a:r>
              <a:rPr lang="en-US" sz="1200" dirty="0">
                <a:latin typeface="Times New Roman"/>
                <a:cs typeface="Times New Roman"/>
              </a:rPr>
              <a:t>the Air Ministry ruling that lap straps be made</a:t>
            </a:r>
          </a:p>
          <a:p>
            <a:r>
              <a:rPr lang="en-US" sz="1200" dirty="0">
                <a:latin typeface="Times New Roman"/>
                <a:cs typeface="Times New Roman"/>
              </a:rPr>
              <a:t>compulsory for passengers.</a:t>
            </a:r>
          </a:p>
        </p:txBody>
      </p:sp>
    </p:spTree>
    <p:extLst>
      <p:ext uri="{BB962C8B-B14F-4D97-AF65-F5344CB8AC3E}">
        <p14:creationId xmlns:p14="http://schemas.microsoft.com/office/powerpoint/2010/main" val="2698454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4041" y="339521"/>
            <a:ext cx="4400688" cy="276999"/>
          </a:xfrm>
          <a:prstGeom prst="rect">
            <a:avLst/>
          </a:prstGeom>
          <a:noFill/>
        </p:spPr>
        <p:txBody>
          <a:bodyPr wrap="square" rtlCol="0">
            <a:spAutoFit/>
          </a:bodyPr>
          <a:lstStyle/>
          <a:p>
            <a:r>
              <a:rPr lang="en-US" sz="1200" b="1" dirty="0">
                <a:latin typeface="Times New Roman"/>
                <a:cs typeface="Times New Roman"/>
              </a:rPr>
              <a:t>Maiden Flight of </a:t>
            </a:r>
            <a:r>
              <a:rPr lang="en-US" sz="1200" b="1" dirty="0" err="1">
                <a:latin typeface="Times New Roman"/>
                <a:cs typeface="Times New Roman"/>
              </a:rPr>
              <a:t>Centaurus</a:t>
            </a:r>
            <a:endParaRPr lang="en-US" sz="1200" b="1" dirty="0">
              <a:latin typeface="Times New Roman"/>
              <a:cs typeface="Times New Roman"/>
            </a:endParaRPr>
          </a:p>
        </p:txBody>
      </p:sp>
      <p:pic>
        <p:nvPicPr>
          <p:cNvPr id="4" name="Picture 3"/>
          <p:cNvPicPr>
            <a:picLocks noChangeAspect="1"/>
          </p:cNvPicPr>
          <p:nvPr/>
        </p:nvPicPr>
        <p:blipFill>
          <a:blip r:embed="rId2"/>
          <a:stretch>
            <a:fillRect/>
          </a:stretch>
        </p:blipFill>
        <p:spPr>
          <a:xfrm>
            <a:off x="129073" y="3432930"/>
            <a:ext cx="4912473" cy="3214109"/>
          </a:xfrm>
          <a:prstGeom prst="rect">
            <a:avLst/>
          </a:prstGeom>
        </p:spPr>
      </p:pic>
      <p:pic>
        <p:nvPicPr>
          <p:cNvPr id="2" name="Picture 1"/>
          <p:cNvPicPr>
            <a:picLocks noChangeAspect="1"/>
          </p:cNvPicPr>
          <p:nvPr/>
        </p:nvPicPr>
        <p:blipFill>
          <a:blip r:embed="rId3"/>
          <a:stretch>
            <a:fillRect/>
          </a:stretch>
        </p:blipFill>
        <p:spPr>
          <a:xfrm>
            <a:off x="3914232" y="339521"/>
            <a:ext cx="4852479" cy="3835324"/>
          </a:xfrm>
          <a:prstGeom prst="rect">
            <a:avLst/>
          </a:prstGeom>
        </p:spPr>
      </p:pic>
      <p:sp>
        <p:nvSpPr>
          <p:cNvPr id="5" name="TextBox 4"/>
          <p:cNvSpPr txBox="1"/>
          <p:nvPr/>
        </p:nvSpPr>
        <p:spPr>
          <a:xfrm>
            <a:off x="264041" y="867664"/>
            <a:ext cx="3218789" cy="1200329"/>
          </a:xfrm>
          <a:prstGeom prst="rect">
            <a:avLst/>
          </a:prstGeom>
          <a:noFill/>
        </p:spPr>
        <p:txBody>
          <a:bodyPr wrap="square" rtlCol="0">
            <a:spAutoFit/>
          </a:bodyPr>
          <a:lstStyle/>
          <a:p>
            <a:r>
              <a:rPr lang="en-US" sz="1200" dirty="0">
                <a:latin typeface="Times New Roman"/>
                <a:cs typeface="Times New Roman"/>
              </a:rPr>
              <a:t>Cover carried on Flight AN407 the first</a:t>
            </a:r>
          </a:p>
          <a:p>
            <a:r>
              <a:rPr lang="en-US" sz="1200" dirty="0">
                <a:latin typeface="Times New Roman"/>
                <a:cs typeface="Times New Roman"/>
              </a:rPr>
              <a:t>northbound Africa service by </a:t>
            </a:r>
            <a:r>
              <a:rPr lang="en-US" sz="1200" dirty="0" err="1">
                <a:latin typeface="Times New Roman"/>
                <a:cs typeface="Times New Roman"/>
              </a:rPr>
              <a:t>Centaurus</a:t>
            </a:r>
            <a:r>
              <a:rPr lang="en-US" sz="1200" dirty="0">
                <a:latin typeface="Times New Roman"/>
                <a:cs typeface="Times New Roman"/>
              </a:rPr>
              <a:t> to</a:t>
            </a:r>
          </a:p>
          <a:p>
            <a:r>
              <a:rPr lang="en-US" sz="1200" dirty="0">
                <a:latin typeface="Times New Roman"/>
                <a:cs typeface="Times New Roman"/>
              </a:rPr>
              <a:t>Marseilles from Alexandria 1 January 1937.</a:t>
            </a:r>
          </a:p>
          <a:p>
            <a:r>
              <a:rPr lang="en-US" sz="1200" dirty="0">
                <a:latin typeface="Times New Roman"/>
                <a:cs typeface="Times New Roman"/>
              </a:rPr>
              <a:t>Mail was then sent by rail to Paris and</a:t>
            </a:r>
          </a:p>
          <a:p>
            <a:r>
              <a:rPr lang="en-US" sz="1200" dirty="0">
                <a:latin typeface="Times New Roman"/>
                <a:cs typeface="Times New Roman"/>
              </a:rPr>
              <a:t>transferred to Heracles to Croydon arriving 3</a:t>
            </a:r>
          </a:p>
          <a:p>
            <a:r>
              <a:rPr lang="en-US" sz="1200" dirty="0">
                <a:latin typeface="Times New Roman"/>
                <a:cs typeface="Times New Roman"/>
              </a:rPr>
              <a:t>January 1937.</a:t>
            </a:r>
          </a:p>
        </p:txBody>
      </p:sp>
    </p:spTree>
    <p:extLst>
      <p:ext uri="{BB962C8B-B14F-4D97-AF65-F5344CB8AC3E}">
        <p14:creationId xmlns:p14="http://schemas.microsoft.com/office/powerpoint/2010/main" val="9290126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6825D9-81A8-BDE6-7E0D-6E3D9815D316}"/>
              </a:ext>
            </a:extLst>
          </p:cNvPr>
          <p:cNvSpPr txBox="1"/>
          <p:nvPr/>
        </p:nvSpPr>
        <p:spPr>
          <a:xfrm>
            <a:off x="370489" y="725214"/>
            <a:ext cx="3649718"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Southbound Transit time remains 6 days and northbound increasing to 7 from 6 days. Addition of St Nazaire, Rome and Luxor.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Overnight Stops at Marseilles, Athens, Luxor, Malakal, Mombasa and Beira to Africa and Beira, Dar es Salaam, Kisumu, Khartoum, Alexandria, Rome and St Nazaire</a:t>
            </a:r>
          </a:p>
        </p:txBody>
      </p:sp>
      <p:pic>
        <p:nvPicPr>
          <p:cNvPr id="4" name="Picture 3">
            <a:extLst>
              <a:ext uri="{FF2B5EF4-FFF2-40B4-BE49-F238E27FC236}">
                <a16:creationId xmlns:a16="http://schemas.microsoft.com/office/drawing/2014/main" id="{0B232969-3A56-996B-4657-9695EA4628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6828" y="304800"/>
            <a:ext cx="3811313" cy="3022835"/>
          </a:xfrm>
          <a:prstGeom prst="rect">
            <a:avLst/>
          </a:prstGeom>
        </p:spPr>
      </p:pic>
      <p:pic>
        <p:nvPicPr>
          <p:cNvPr id="5" name="Picture 4">
            <a:extLst>
              <a:ext uri="{FF2B5EF4-FFF2-40B4-BE49-F238E27FC236}">
                <a16:creationId xmlns:a16="http://schemas.microsoft.com/office/drawing/2014/main" id="{38289348-96FC-9E18-C621-69F1D4244A4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05270" y="2806053"/>
            <a:ext cx="1532577" cy="1406868"/>
          </a:xfrm>
          <a:prstGeom prst="rect">
            <a:avLst/>
          </a:prstGeom>
        </p:spPr>
      </p:pic>
      <p:sp>
        <p:nvSpPr>
          <p:cNvPr id="6" name="TextBox 5">
            <a:extLst>
              <a:ext uri="{FF2B5EF4-FFF2-40B4-BE49-F238E27FC236}">
                <a16:creationId xmlns:a16="http://schemas.microsoft.com/office/drawing/2014/main" id="{74849CD0-8613-28D0-AF51-DD4872FD4F04}"/>
              </a:ext>
            </a:extLst>
          </p:cNvPr>
          <p:cNvSpPr txBox="1"/>
          <p:nvPr/>
        </p:nvSpPr>
        <p:spPr>
          <a:xfrm>
            <a:off x="370489" y="2323443"/>
            <a:ext cx="2614449" cy="258532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 dated 16 February 1938 Khartoum. No arrival backstamp. Addressed to </a:t>
            </a:r>
            <a:r>
              <a:rPr lang="en-US" sz="1200" dirty="0" err="1">
                <a:latin typeface="Times New Roman" panose="02020603050405020304" pitchFamily="18" charset="0"/>
                <a:cs typeface="Times New Roman" panose="02020603050405020304" pitchFamily="18" charset="0"/>
              </a:rPr>
              <a:t>Penig</a:t>
            </a:r>
            <a:r>
              <a:rPr lang="en-US" sz="1200" dirty="0">
                <a:latin typeface="Times New Roman" panose="02020603050405020304" pitchFamily="18" charset="0"/>
                <a:cs typeface="Times New Roman" panose="02020603050405020304" pitchFamily="18" charset="0"/>
              </a:rPr>
              <a:t>, Germany. Route would have been DLH via Athens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DN66 departed Khartoum 17 February arriving Athens on 18 February.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a:t>
            </a:r>
            <a:r>
              <a:rPr lang="en-US" sz="1200" dirty="0" err="1">
                <a:latin typeface="Times New Roman" panose="02020603050405020304" pitchFamily="18" charset="0"/>
                <a:cs typeface="Times New Roman" panose="02020603050405020304" pitchFamily="18" charset="0"/>
              </a:rPr>
              <a:t>Cameronian</a:t>
            </a:r>
            <a:r>
              <a:rPr lang="en-US" sz="1200" dirty="0">
                <a:latin typeface="Times New Roman" panose="02020603050405020304" pitchFamily="18" charset="0"/>
                <a:cs typeface="Times New Roman" panose="02020603050405020304" pitchFamily="18" charset="0"/>
              </a:rPr>
              <a: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30ml for the first 20g.</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DD917C2-055B-6A45-CFDA-03942AA27E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28548" y="3429000"/>
            <a:ext cx="2219746" cy="3280496"/>
          </a:xfrm>
          <a:prstGeom prst="rect">
            <a:avLst/>
          </a:prstGeom>
        </p:spPr>
      </p:pic>
      <p:sp>
        <p:nvSpPr>
          <p:cNvPr id="8" name="TextBox 7">
            <a:extLst>
              <a:ext uri="{FF2B5EF4-FFF2-40B4-BE49-F238E27FC236}">
                <a16:creationId xmlns:a16="http://schemas.microsoft.com/office/drawing/2014/main" id="{ABF4CADB-9FFC-E330-F2B0-F2FE5D84F45F}"/>
              </a:ext>
            </a:extLst>
          </p:cNvPr>
          <p:cNvSpPr txBox="1"/>
          <p:nvPr/>
        </p:nvSpPr>
        <p:spPr>
          <a:xfrm flipH="1">
            <a:off x="2690646" y="4908765"/>
            <a:ext cx="3037491" cy="92333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February 1938 also marked the start of the Second Stage of the Empire Airmail Scheme to India and Malaya.</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CD875F4-3BC2-CCB0-FA83-CDA85277BEE1}"/>
              </a:ext>
            </a:extLst>
          </p:cNvPr>
          <p:cNvSpPr txBox="1"/>
          <p:nvPr/>
        </p:nvSpPr>
        <p:spPr>
          <a:xfrm>
            <a:off x="244366" y="304800"/>
            <a:ext cx="6613634" cy="276999"/>
          </a:xfrm>
          <a:prstGeom prst="rect">
            <a:avLst/>
          </a:prstGeom>
          <a:noFill/>
        </p:spPr>
        <p:txBody>
          <a:bodyPr wrap="square">
            <a:spAutoFit/>
          </a:bodyPr>
          <a:lstStyle/>
          <a:p>
            <a:r>
              <a:rPr lang="en-US" sz="1200" b="1" dirty="0">
                <a:latin typeface="Times New Roman" panose="02020603050405020304" pitchFamily="18" charset="0"/>
                <a:cs typeface="Times New Roman" panose="02020603050405020304" pitchFamily="18" charset="0"/>
              </a:rPr>
              <a:t>Winter Timetable commencing 2 November 1937</a:t>
            </a:r>
          </a:p>
        </p:txBody>
      </p:sp>
    </p:spTree>
    <p:extLst>
      <p:ext uri="{BB962C8B-B14F-4D97-AF65-F5344CB8AC3E}">
        <p14:creationId xmlns:p14="http://schemas.microsoft.com/office/powerpoint/2010/main" val="39688838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E7E62F-65F2-D8A7-1084-9293C1AE15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54031" y="936830"/>
            <a:ext cx="2913718" cy="2381370"/>
          </a:xfrm>
          <a:prstGeom prst="rect">
            <a:avLst/>
          </a:prstGeom>
        </p:spPr>
      </p:pic>
      <p:pic>
        <p:nvPicPr>
          <p:cNvPr id="3" name="Picture 2">
            <a:extLst>
              <a:ext uri="{FF2B5EF4-FFF2-40B4-BE49-F238E27FC236}">
                <a16:creationId xmlns:a16="http://schemas.microsoft.com/office/drawing/2014/main" id="{01F360E5-3B71-58C1-EA95-C8074D223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34351" y="1566992"/>
            <a:ext cx="1868906" cy="1121046"/>
          </a:xfrm>
          <a:prstGeom prst="rect">
            <a:avLst/>
          </a:prstGeom>
        </p:spPr>
      </p:pic>
      <p:sp>
        <p:nvSpPr>
          <p:cNvPr id="5" name="TextBox 4">
            <a:extLst>
              <a:ext uri="{FF2B5EF4-FFF2-40B4-BE49-F238E27FC236}">
                <a16:creationId xmlns:a16="http://schemas.microsoft.com/office/drawing/2014/main" id="{C19BDCAD-5EB3-DB5A-5424-909AC94C8141}"/>
              </a:ext>
            </a:extLst>
          </p:cNvPr>
          <p:cNvSpPr txBox="1"/>
          <p:nvPr/>
        </p:nvSpPr>
        <p:spPr>
          <a:xfrm>
            <a:off x="268015" y="693684"/>
            <a:ext cx="3319414" cy="295465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Schedule is now 4 days southbound and 5 days northbound. Macon replacing St Nazaire in France. Overnight Stops at Athens, Wadi Halfa, Kisumu and Mozambique to Africa and Mozambique, Kisumu, Khartoum, Alexandria and Rome returning. Aircraft Coriolanus.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Cover dated 28 April Port Sudan and 30 April 1938 Khartoum.</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DN87  Khartoum 1 May. Athens 2 May. No German arrival backstamp.</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 Postage Rate 30 ml per 20g</a:t>
            </a:r>
            <a:r>
              <a:rPr lang="en-US" sz="900" dirty="0">
                <a:latin typeface="Times New Roman" panose="02020603050405020304" pitchFamily="18" charset="0"/>
                <a:cs typeface="Times New Roman" panose="02020603050405020304" pitchFamily="18" charset="0"/>
              </a:rPr>
              <a:t>.</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44D6A3AF-0099-A6EB-CB69-0DC55657CF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74560" y="4030696"/>
            <a:ext cx="2872659" cy="2216547"/>
          </a:xfrm>
          <a:prstGeom prst="rect">
            <a:avLst/>
          </a:prstGeom>
        </p:spPr>
      </p:pic>
      <p:pic>
        <p:nvPicPr>
          <p:cNvPr id="7" name="Picture 6">
            <a:extLst>
              <a:ext uri="{FF2B5EF4-FFF2-40B4-BE49-F238E27FC236}">
                <a16:creationId xmlns:a16="http://schemas.microsoft.com/office/drawing/2014/main" id="{7BFFE63B-AFBE-3ACA-1D37-2A8D0B8773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58000" y="4508812"/>
            <a:ext cx="1868906" cy="1260313"/>
          </a:xfrm>
          <a:prstGeom prst="rect">
            <a:avLst/>
          </a:prstGeom>
        </p:spPr>
      </p:pic>
      <p:sp>
        <p:nvSpPr>
          <p:cNvPr id="9" name="TextBox 8">
            <a:extLst>
              <a:ext uri="{FF2B5EF4-FFF2-40B4-BE49-F238E27FC236}">
                <a16:creationId xmlns:a16="http://schemas.microsoft.com/office/drawing/2014/main" id="{374A48DE-5032-ACCB-EAD5-EDC91F2DD533}"/>
              </a:ext>
            </a:extLst>
          </p:cNvPr>
          <p:cNvSpPr txBox="1"/>
          <p:nvPr/>
        </p:nvSpPr>
        <p:spPr>
          <a:xfrm>
            <a:off x="268014" y="3726575"/>
            <a:ext cx="3486017" cy="295465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Registered Cover dated 1 July 1938. Backstamp 2 July Cairo and 7 July Nicosia, Cyprus.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KN53 (from Kisumu) Khartoum 2 July arriving Cairo same day.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Clio.</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MISR operated a weekly air service in the Summer from Cairo to Nicosia (departing 9.50 arriving 13.55).</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20ml per 20g plus 5ml for carriage by MISR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First Day Cover for stamps.</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13632C7-E1F1-E279-B688-2122FF00F76D}"/>
              </a:ext>
            </a:extLst>
          </p:cNvPr>
          <p:cNvSpPr txBox="1"/>
          <p:nvPr/>
        </p:nvSpPr>
        <p:spPr>
          <a:xfrm>
            <a:off x="268015" y="283779"/>
            <a:ext cx="6589985" cy="276999"/>
          </a:xfrm>
          <a:prstGeom prst="rect">
            <a:avLst/>
          </a:prstGeom>
          <a:noFill/>
        </p:spPr>
        <p:txBody>
          <a:bodyPr wrap="square">
            <a:spAutoFit/>
          </a:bodyPr>
          <a:lstStyle/>
          <a:p>
            <a:r>
              <a:rPr lang="en-US" sz="1200" b="1" dirty="0">
                <a:latin typeface="Times New Roman" panose="02020603050405020304" pitchFamily="18" charset="0"/>
                <a:cs typeface="Times New Roman" panose="02020603050405020304" pitchFamily="18" charset="0"/>
              </a:rPr>
              <a:t>Commencing 13 April 1938 Acceleration of Schedule </a:t>
            </a:r>
          </a:p>
        </p:txBody>
      </p:sp>
    </p:spTree>
    <p:extLst>
      <p:ext uri="{BB962C8B-B14F-4D97-AF65-F5344CB8AC3E}">
        <p14:creationId xmlns:p14="http://schemas.microsoft.com/office/powerpoint/2010/main" val="2756624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642" y="427544"/>
            <a:ext cx="5884348" cy="276999"/>
          </a:xfrm>
          <a:prstGeom prst="rect">
            <a:avLst/>
          </a:prstGeom>
          <a:noFill/>
        </p:spPr>
        <p:txBody>
          <a:bodyPr wrap="square" rtlCol="0">
            <a:spAutoFit/>
          </a:bodyPr>
          <a:lstStyle/>
          <a:p>
            <a:r>
              <a:rPr lang="en-US" sz="1200" b="1" dirty="0" err="1">
                <a:latin typeface="Times New Roman"/>
                <a:cs typeface="Times New Roman"/>
              </a:rPr>
              <a:t>Centaurus</a:t>
            </a:r>
            <a:r>
              <a:rPr lang="en-US" sz="1200" b="1" dirty="0">
                <a:latin typeface="Times New Roman"/>
                <a:cs typeface="Times New Roman"/>
              </a:rPr>
              <a:t> Survey Flight </a:t>
            </a:r>
            <a:r>
              <a:rPr lang="mr-IN" sz="1200" b="1" dirty="0">
                <a:latin typeface="Times New Roman"/>
                <a:cs typeface="Times New Roman"/>
              </a:rPr>
              <a:t>–</a:t>
            </a:r>
            <a:r>
              <a:rPr lang="en-US" sz="1200" b="1" dirty="0">
                <a:latin typeface="Times New Roman"/>
                <a:cs typeface="Times New Roman"/>
              </a:rPr>
              <a:t> Darwin - Sydney</a:t>
            </a:r>
          </a:p>
        </p:txBody>
      </p:sp>
      <p:pic>
        <p:nvPicPr>
          <p:cNvPr id="3" name="Picture 2"/>
          <p:cNvPicPr>
            <a:picLocks noChangeAspect="1"/>
          </p:cNvPicPr>
          <p:nvPr/>
        </p:nvPicPr>
        <p:blipFill>
          <a:blip r:embed="rId2"/>
          <a:stretch>
            <a:fillRect/>
          </a:stretch>
        </p:blipFill>
        <p:spPr>
          <a:xfrm>
            <a:off x="452642" y="2605185"/>
            <a:ext cx="4845327" cy="2839718"/>
          </a:xfrm>
          <a:prstGeom prst="rect">
            <a:avLst/>
          </a:prstGeom>
        </p:spPr>
      </p:pic>
      <p:pic>
        <p:nvPicPr>
          <p:cNvPr id="4" name="Picture 3"/>
          <p:cNvPicPr>
            <a:picLocks noChangeAspect="1"/>
          </p:cNvPicPr>
          <p:nvPr/>
        </p:nvPicPr>
        <p:blipFill>
          <a:blip r:embed="rId3"/>
          <a:stretch>
            <a:fillRect/>
          </a:stretch>
        </p:blipFill>
        <p:spPr>
          <a:xfrm>
            <a:off x="5396028" y="3822749"/>
            <a:ext cx="3551122" cy="2871777"/>
          </a:xfrm>
          <a:prstGeom prst="rect">
            <a:avLst/>
          </a:prstGeom>
        </p:spPr>
      </p:pic>
      <p:sp>
        <p:nvSpPr>
          <p:cNvPr id="5" name="TextBox 4"/>
          <p:cNvSpPr txBox="1"/>
          <p:nvPr/>
        </p:nvSpPr>
        <p:spPr>
          <a:xfrm>
            <a:off x="452642" y="819807"/>
            <a:ext cx="8239413" cy="1384995"/>
          </a:xfrm>
          <a:prstGeom prst="rect">
            <a:avLst/>
          </a:prstGeom>
          <a:noFill/>
        </p:spPr>
        <p:txBody>
          <a:bodyPr wrap="square" rtlCol="0">
            <a:spAutoFit/>
          </a:bodyPr>
          <a:lstStyle/>
          <a:p>
            <a:r>
              <a:rPr lang="en-US" sz="1200" dirty="0">
                <a:latin typeface="Times New Roman"/>
                <a:cs typeface="Times New Roman"/>
              </a:rPr>
              <a:t>The first regular mail service to Australia was introduced on 8 December 1934. Mail for New Zealand was carried by the regular</a:t>
            </a:r>
          </a:p>
          <a:p>
            <a:r>
              <a:rPr lang="en-US" sz="1200" dirty="0">
                <a:latin typeface="Times New Roman"/>
                <a:cs typeface="Times New Roman"/>
              </a:rPr>
              <a:t>mail steamer service. It was not until the 3 December 1937 that G-ADUT </a:t>
            </a:r>
            <a:r>
              <a:rPr lang="en-US" sz="1200" dirty="0" err="1">
                <a:latin typeface="Times New Roman"/>
                <a:cs typeface="Times New Roman"/>
              </a:rPr>
              <a:t>Centaurus</a:t>
            </a:r>
            <a:r>
              <a:rPr lang="en-US" sz="1200" dirty="0">
                <a:latin typeface="Times New Roman"/>
                <a:cs typeface="Times New Roman"/>
              </a:rPr>
              <a:t> left Southampton with the aim of surveying</a:t>
            </a:r>
          </a:p>
          <a:p>
            <a:r>
              <a:rPr lang="en-US" sz="1200" dirty="0">
                <a:latin typeface="Times New Roman"/>
                <a:cs typeface="Times New Roman"/>
              </a:rPr>
              <a:t>the route to New Zealand and the eventual permanent mail and passenger service.</a:t>
            </a:r>
          </a:p>
          <a:p>
            <a:endParaRPr lang="en-US" sz="1200" dirty="0">
              <a:latin typeface="Times New Roman"/>
              <a:cs typeface="Times New Roman"/>
            </a:endParaRPr>
          </a:p>
          <a:p>
            <a:r>
              <a:rPr lang="en-US" sz="1200" dirty="0">
                <a:latin typeface="Times New Roman"/>
                <a:cs typeface="Times New Roman"/>
              </a:rPr>
              <a:t>Captain JW Burgess was selected to command the flight as he was a New Zealander who regularly operated on the Imperial</a:t>
            </a:r>
          </a:p>
          <a:p>
            <a:r>
              <a:rPr lang="en-US" sz="1200" dirty="0">
                <a:latin typeface="Times New Roman"/>
                <a:cs typeface="Times New Roman"/>
              </a:rPr>
              <a:t>Airways route to Singapore. They arrived in Darwin on the 17 December continuing down the coast of Australia landing at the new flying boat base at Rose Bay, Sydney on the 24 December 1937.</a:t>
            </a:r>
          </a:p>
        </p:txBody>
      </p:sp>
      <p:sp>
        <p:nvSpPr>
          <p:cNvPr id="6" name="TextBox 5"/>
          <p:cNvSpPr txBox="1"/>
          <p:nvPr/>
        </p:nvSpPr>
        <p:spPr>
          <a:xfrm>
            <a:off x="5707116" y="2420521"/>
            <a:ext cx="2690649" cy="1200329"/>
          </a:xfrm>
          <a:prstGeom prst="rect">
            <a:avLst/>
          </a:prstGeom>
          <a:noFill/>
        </p:spPr>
        <p:txBody>
          <a:bodyPr wrap="square" rtlCol="0">
            <a:spAutoFit/>
          </a:bodyPr>
          <a:lstStyle/>
          <a:p>
            <a:r>
              <a:rPr lang="en-US" sz="1200" dirty="0">
                <a:latin typeface="Times New Roman"/>
                <a:cs typeface="Times New Roman"/>
              </a:rPr>
              <a:t>Colin Elder First Officer and</a:t>
            </a:r>
          </a:p>
          <a:p>
            <a:r>
              <a:rPr lang="en-US" sz="1200" dirty="0">
                <a:latin typeface="Times New Roman"/>
                <a:cs typeface="Times New Roman"/>
              </a:rPr>
              <a:t>navigator operating the sextant. The</a:t>
            </a:r>
          </a:p>
          <a:p>
            <a:r>
              <a:rPr lang="en-US" sz="1200" dirty="0">
                <a:latin typeface="Times New Roman"/>
                <a:cs typeface="Times New Roman"/>
              </a:rPr>
              <a:t>Captain and the First Officer had to hold</a:t>
            </a:r>
          </a:p>
          <a:p>
            <a:r>
              <a:rPr lang="en-US" sz="1200" dirty="0">
                <a:latin typeface="Times New Roman"/>
                <a:cs typeface="Times New Roman"/>
              </a:rPr>
              <a:t>an air navigator qualification although</a:t>
            </a:r>
          </a:p>
          <a:p>
            <a:r>
              <a:rPr lang="en-US" sz="1200" dirty="0">
                <a:latin typeface="Times New Roman"/>
                <a:cs typeface="Times New Roman"/>
              </a:rPr>
              <a:t>as here the duty was normally carried</a:t>
            </a:r>
          </a:p>
          <a:p>
            <a:r>
              <a:rPr lang="en-US" sz="1200" dirty="0">
                <a:latin typeface="Times New Roman"/>
                <a:cs typeface="Times New Roman"/>
              </a:rPr>
              <a:t>out by the First Officer.</a:t>
            </a:r>
          </a:p>
        </p:txBody>
      </p:sp>
      <p:sp>
        <p:nvSpPr>
          <p:cNvPr id="7" name="TextBox 6"/>
          <p:cNvSpPr txBox="1"/>
          <p:nvPr/>
        </p:nvSpPr>
        <p:spPr>
          <a:xfrm>
            <a:off x="540656" y="5742569"/>
            <a:ext cx="4757313" cy="461665"/>
          </a:xfrm>
          <a:prstGeom prst="rect">
            <a:avLst/>
          </a:prstGeom>
          <a:noFill/>
        </p:spPr>
        <p:txBody>
          <a:bodyPr wrap="square" rtlCol="0">
            <a:spAutoFit/>
          </a:bodyPr>
          <a:lstStyle/>
          <a:p>
            <a:r>
              <a:rPr lang="en-US" sz="1200" dirty="0">
                <a:latin typeface="Times New Roman"/>
                <a:cs typeface="Times New Roman"/>
              </a:rPr>
              <a:t>One of 3 recorded covers carried by </a:t>
            </a:r>
            <a:r>
              <a:rPr lang="en-US" sz="1200" dirty="0" err="1">
                <a:latin typeface="Times New Roman"/>
                <a:cs typeface="Times New Roman"/>
              </a:rPr>
              <a:t>favour</a:t>
            </a:r>
            <a:r>
              <a:rPr lang="en-US" sz="1200" dirty="0">
                <a:latin typeface="Times New Roman"/>
                <a:cs typeface="Times New Roman"/>
              </a:rPr>
              <a:t> of the crew from Darwin 17</a:t>
            </a:r>
          </a:p>
          <a:p>
            <a:r>
              <a:rPr lang="en-US" sz="1200" dirty="0">
                <a:latin typeface="Times New Roman"/>
                <a:cs typeface="Times New Roman"/>
              </a:rPr>
              <a:t>December to Sydney arrival 10pm 24 December 1937.</a:t>
            </a:r>
          </a:p>
        </p:txBody>
      </p:sp>
    </p:spTree>
    <p:extLst>
      <p:ext uri="{BB962C8B-B14F-4D97-AF65-F5344CB8AC3E}">
        <p14:creationId xmlns:p14="http://schemas.microsoft.com/office/powerpoint/2010/main" val="1323445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9775" y="364670"/>
            <a:ext cx="5368839" cy="276999"/>
          </a:xfrm>
          <a:prstGeom prst="rect">
            <a:avLst/>
          </a:prstGeom>
          <a:noFill/>
        </p:spPr>
        <p:txBody>
          <a:bodyPr wrap="square" rtlCol="0">
            <a:spAutoFit/>
          </a:bodyPr>
          <a:lstStyle/>
          <a:p>
            <a:r>
              <a:rPr lang="en-US" sz="1200" b="1" dirty="0" err="1">
                <a:latin typeface="Times New Roman"/>
                <a:cs typeface="Times New Roman"/>
              </a:rPr>
              <a:t>Centaurus</a:t>
            </a:r>
            <a:r>
              <a:rPr lang="en-US" sz="1200" b="1" dirty="0">
                <a:latin typeface="Times New Roman"/>
                <a:cs typeface="Times New Roman"/>
              </a:rPr>
              <a:t> Survey Flight </a:t>
            </a:r>
            <a:r>
              <a:rPr lang="mr-IN" sz="1200" b="1" dirty="0">
                <a:latin typeface="Times New Roman"/>
                <a:cs typeface="Times New Roman"/>
              </a:rPr>
              <a:t>–</a:t>
            </a:r>
            <a:r>
              <a:rPr lang="en-US" sz="1200" b="1" dirty="0">
                <a:latin typeface="Times New Roman"/>
                <a:cs typeface="Times New Roman"/>
              </a:rPr>
              <a:t> Sydney to Auckland</a:t>
            </a:r>
          </a:p>
        </p:txBody>
      </p:sp>
      <p:pic>
        <p:nvPicPr>
          <p:cNvPr id="3" name="Picture 2"/>
          <p:cNvPicPr>
            <a:picLocks noChangeAspect="1"/>
          </p:cNvPicPr>
          <p:nvPr/>
        </p:nvPicPr>
        <p:blipFill>
          <a:blip r:embed="rId2"/>
          <a:stretch>
            <a:fillRect/>
          </a:stretch>
        </p:blipFill>
        <p:spPr>
          <a:xfrm>
            <a:off x="502350" y="850217"/>
            <a:ext cx="4203700" cy="2730500"/>
          </a:xfrm>
          <a:prstGeom prst="rect">
            <a:avLst/>
          </a:prstGeom>
        </p:spPr>
      </p:pic>
      <p:pic>
        <p:nvPicPr>
          <p:cNvPr id="4" name="Picture 3"/>
          <p:cNvPicPr>
            <a:picLocks noChangeAspect="1"/>
          </p:cNvPicPr>
          <p:nvPr/>
        </p:nvPicPr>
        <p:blipFill>
          <a:blip r:embed="rId3"/>
          <a:stretch>
            <a:fillRect/>
          </a:stretch>
        </p:blipFill>
        <p:spPr>
          <a:xfrm>
            <a:off x="4969450" y="4259381"/>
            <a:ext cx="3492500" cy="2108200"/>
          </a:xfrm>
          <a:prstGeom prst="rect">
            <a:avLst/>
          </a:prstGeom>
        </p:spPr>
      </p:pic>
      <p:pic>
        <p:nvPicPr>
          <p:cNvPr id="5" name="Picture 4"/>
          <p:cNvPicPr>
            <a:picLocks noChangeAspect="1"/>
          </p:cNvPicPr>
          <p:nvPr/>
        </p:nvPicPr>
        <p:blipFill>
          <a:blip r:embed="rId4"/>
          <a:stretch>
            <a:fillRect/>
          </a:stretch>
        </p:blipFill>
        <p:spPr>
          <a:xfrm>
            <a:off x="1433367" y="3789948"/>
            <a:ext cx="2550176" cy="2989492"/>
          </a:xfrm>
          <a:prstGeom prst="rect">
            <a:avLst/>
          </a:prstGeom>
        </p:spPr>
      </p:pic>
      <p:sp>
        <p:nvSpPr>
          <p:cNvPr id="6" name="TextBox 5"/>
          <p:cNvSpPr txBox="1"/>
          <p:nvPr/>
        </p:nvSpPr>
        <p:spPr>
          <a:xfrm>
            <a:off x="4969450" y="980837"/>
            <a:ext cx="3857072" cy="2862322"/>
          </a:xfrm>
          <a:prstGeom prst="rect">
            <a:avLst/>
          </a:prstGeom>
          <a:noFill/>
        </p:spPr>
        <p:txBody>
          <a:bodyPr wrap="square" rtlCol="0">
            <a:spAutoFit/>
          </a:bodyPr>
          <a:lstStyle/>
          <a:p>
            <a:r>
              <a:rPr lang="en-US" sz="1200" dirty="0">
                <a:latin typeface="Times New Roman"/>
                <a:cs typeface="Times New Roman"/>
              </a:rPr>
              <a:t>The On the 27 December they departed for Auckland</a:t>
            </a:r>
          </a:p>
          <a:p>
            <a:r>
              <a:rPr lang="en-US" sz="1200" dirty="0">
                <a:latin typeface="Times New Roman"/>
                <a:cs typeface="Times New Roman"/>
              </a:rPr>
              <a:t>arriving at </a:t>
            </a:r>
            <a:r>
              <a:rPr lang="en-US" sz="1200" dirty="0" err="1">
                <a:latin typeface="Times New Roman"/>
                <a:cs typeface="Times New Roman"/>
              </a:rPr>
              <a:t>Waitemata</a:t>
            </a:r>
            <a:r>
              <a:rPr lang="en-US" sz="1200" dirty="0">
                <a:latin typeface="Times New Roman"/>
                <a:cs typeface="Times New Roman"/>
              </a:rPr>
              <a:t> </a:t>
            </a:r>
            <a:r>
              <a:rPr lang="en-US" sz="1200" dirty="0" err="1">
                <a:latin typeface="Times New Roman"/>
                <a:cs typeface="Times New Roman"/>
              </a:rPr>
              <a:t>Harbour</a:t>
            </a:r>
            <a:r>
              <a:rPr lang="en-US" sz="1200" dirty="0">
                <a:latin typeface="Times New Roman"/>
                <a:cs typeface="Times New Roman"/>
              </a:rPr>
              <a:t> Auckland at 3.13pm after</a:t>
            </a:r>
          </a:p>
          <a:p>
            <a:r>
              <a:rPr lang="en-US" sz="1200" dirty="0">
                <a:latin typeface="Times New Roman"/>
                <a:cs typeface="Times New Roman"/>
              </a:rPr>
              <a:t>a record flight lasting 9 ¼ hours. In recognition of this</a:t>
            </a:r>
          </a:p>
          <a:p>
            <a:r>
              <a:rPr lang="en-US" sz="1200" dirty="0">
                <a:latin typeface="Times New Roman"/>
                <a:cs typeface="Times New Roman"/>
              </a:rPr>
              <a:t>feat of the longest survey flight undertaken of 30,000</a:t>
            </a:r>
          </a:p>
          <a:p>
            <a:r>
              <a:rPr lang="en-US" sz="1200" dirty="0">
                <a:latin typeface="Times New Roman"/>
                <a:cs typeface="Times New Roman"/>
              </a:rPr>
              <a:t>miles Major </a:t>
            </a:r>
            <a:r>
              <a:rPr lang="en-US" sz="1200" dirty="0" err="1">
                <a:latin typeface="Times New Roman"/>
                <a:cs typeface="Times New Roman"/>
              </a:rPr>
              <a:t>Brackley</a:t>
            </a:r>
            <a:r>
              <a:rPr lang="en-US" sz="1200" dirty="0">
                <a:latin typeface="Times New Roman"/>
                <a:cs typeface="Times New Roman"/>
              </a:rPr>
              <a:t> sent a cable promoting Burgess to</a:t>
            </a:r>
          </a:p>
          <a:p>
            <a:r>
              <a:rPr lang="en-US" sz="1200" dirty="0">
                <a:latin typeface="Times New Roman"/>
                <a:cs typeface="Times New Roman"/>
              </a:rPr>
              <a:t>extra master and Elder to extra mate.</a:t>
            </a:r>
          </a:p>
          <a:p>
            <a:endParaRPr lang="en-US" sz="1200" dirty="0">
              <a:latin typeface="Times New Roman"/>
              <a:cs typeface="Times New Roman"/>
            </a:endParaRPr>
          </a:p>
          <a:p>
            <a:r>
              <a:rPr lang="en-US" sz="1200" dirty="0">
                <a:latin typeface="Times New Roman"/>
                <a:cs typeface="Times New Roman"/>
              </a:rPr>
              <a:t>After taxiing to Mechanics Bay they landed to a</a:t>
            </a:r>
          </a:p>
          <a:p>
            <a:r>
              <a:rPr lang="en-US" sz="1200" dirty="0">
                <a:latin typeface="Times New Roman"/>
                <a:cs typeface="Times New Roman"/>
              </a:rPr>
              <a:t>reception committee that included the recently arrived</a:t>
            </a:r>
          </a:p>
          <a:p>
            <a:r>
              <a:rPr lang="en-US" sz="1200" dirty="0">
                <a:latin typeface="Times New Roman"/>
                <a:cs typeface="Times New Roman"/>
              </a:rPr>
              <a:t>Captain </a:t>
            </a:r>
            <a:r>
              <a:rPr lang="en-US" sz="1200" dirty="0" err="1">
                <a:latin typeface="Times New Roman"/>
                <a:cs typeface="Times New Roman"/>
              </a:rPr>
              <a:t>Musick</a:t>
            </a:r>
            <a:r>
              <a:rPr lang="en-US" sz="1200" dirty="0">
                <a:latin typeface="Times New Roman"/>
                <a:cs typeface="Times New Roman"/>
              </a:rPr>
              <a:t> of Pan-American Airways.</a:t>
            </a:r>
          </a:p>
          <a:p>
            <a:endParaRPr lang="en-US" sz="1200" dirty="0">
              <a:latin typeface="Times New Roman"/>
              <a:cs typeface="Times New Roman"/>
            </a:endParaRPr>
          </a:p>
          <a:p>
            <a:r>
              <a:rPr lang="en-US" sz="1200" dirty="0">
                <a:latin typeface="Times New Roman"/>
                <a:cs typeface="Times New Roman"/>
              </a:rPr>
              <a:t>It is believed that around 5 covers were carried by</a:t>
            </a:r>
          </a:p>
          <a:p>
            <a:r>
              <a:rPr lang="en-US" sz="1200" dirty="0" err="1">
                <a:latin typeface="Times New Roman"/>
                <a:cs typeface="Times New Roman"/>
              </a:rPr>
              <a:t>favour</a:t>
            </a:r>
            <a:r>
              <a:rPr lang="en-US" sz="1200" dirty="0">
                <a:latin typeface="Times New Roman"/>
                <a:cs typeface="Times New Roman"/>
              </a:rPr>
              <a:t> of the crew.</a:t>
            </a:r>
          </a:p>
          <a:p>
            <a:endParaRPr lang="en-US" sz="1200" dirty="0">
              <a:latin typeface="Times New Roman"/>
              <a:cs typeface="Times New Roman"/>
            </a:endParaRPr>
          </a:p>
          <a:p>
            <a:r>
              <a:rPr lang="en-US" sz="1200" dirty="0">
                <a:latin typeface="Times New Roman"/>
                <a:cs typeface="Times New Roman"/>
              </a:rPr>
              <a:t>Below: postcard of the aircraft arriving at Auckland</a:t>
            </a:r>
          </a:p>
        </p:txBody>
      </p:sp>
    </p:spTree>
    <p:extLst>
      <p:ext uri="{BB962C8B-B14F-4D97-AF65-F5344CB8AC3E}">
        <p14:creationId xmlns:p14="http://schemas.microsoft.com/office/powerpoint/2010/main" val="16239174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9483" y="4626546"/>
            <a:ext cx="4953000" cy="1955800"/>
          </a:xfrm>
          <a:prstGeom prst="rect">
            <a:avLst/>
          </a:prstGeom>
        </p:spPr>
      </p:pic>
      <p:sp>
        <p:nvSpPr>
          <p:cNvPr id="3" name="TextBox 2"/>
          <p:cNvSpPr txBox="1"/>
          <p:nvPr/>
        </p:nvSpPr>
        <p:spPr>
          <a:xfrm>
            <a:off x="389775" y="364670"/>
            <a:ext cx="5607733" cy="276999"/>
          </a:xfrm>
          <a:prstGeom prst="rect">
            <a:avLst/>
          </a:prstGeom>
          <a:noFill/>
        </p:spPr>
        <p:txBody>
          <a:bodyPr wrap="square" rtlCol="0">
            <a:spAutoFit/>
          </a:bodyPr>
          <a:lstStyle/>
          <a:p>
            <a:r>
              <a:rPr lang="en-US" sz="1200" b="1" dirty="0">
                <a:latin typeface="Times New Roman"/>
                <a:cs typeface="Times New Roman"/>
              </a:rPr>
              <a:t>Pan American Airways Survey Flight</a:t>
            </a:r>
          </a:p>
        </p:txBody>
      </p:sp>
      <p:sp>
        <p:nvSpPr>
          <p:cNvPr id="4" name="TextBox 3"/>
          <p:cNvSpPr txBox="1"/>
          <p:nvPr/>
        </p:nvSpPr>
        <p:spPr>
          <a:xfrm>
            <a:off x="389775" y="880238"/>
            <a:ext cx="7468596" cy="830997"/>
          </a:xfrm>
          <a:prstGeom prst="rect">
            <a:avLst/>
          </a:prstGeom>
          <a:noFill/>
        </p:spPr>
        <p:txBody>
          <a:bodyPr wrap="square" rtlCol="0">
            <a:spAutoFit/>
          </a:bodyPr>
          <a:lstStyle/>
          <a:p>
            <a:r>
              <a:rPr lang="en-US" sz="1200" dirty="0">
                <a:latin typeface="Times New Roman"/>
                <a:cs typeface="Times New Roman"/>
              </a:rPr>
              <a:t>Juan </a:t>
            </a:r>
            <a:r>
              <a:rPr lang="en-US" sz="1200" dirty="0" err="1">
                <a:latin typeface="Times New Roman"/>
                <a:cs typeface="Times New Roman"/>
              </a:rPr>
              <a:t>Trippe</a:t>
            </a:r>
            <a:r>
              <a:rPr lang="en-US" sz="1200" dirty="0">
                <a:latin typeface="Times New Roman"/>
                <a:cs typeface="Times New Roman"/>
              </a:rPr>
              <a:t> of Pan American Airways wanted to start a route to Australia and as part of that aim used his influence with President Roosevelt as a lever to gain agreement from the NZ </a:t>
            </a:r>
            <a:r>
              <a:rPr lang="en-US" sz="1200" dirty="0" err="1">
                <a:latin typeface="Times New Roman"/>
                <a:cs typeface="Times New Roman"/>
              </a:rPr>
              <a:t>Govt</a:t>
            </a:r>
            <a:r>
              <a:rPr lang="en-US" sz="1200" dirty="0">
                <a:latin typeface="Times New Roman"/>
                <a:cs typeface="Times New Roman"/>
              </a:rPr>
              <a:t> for a regular service across the Pacific. In return the NZ Government insisted on a clause allowing them to terminate the service without notice if he did not use his connections to allow the British to operate a service of their own.</a:t>
            </a:r>
          </a:p>
        </p:txBody>
      </p:sp>
      <p:pic>
        <p:nvPicPr>
          <p:cNvPr id="5" name="Picture 4"/>
          <p:cNvPicPr>
            <a:picLocks noChangeAspect="1"/>
          </p:cNvPicPr>
          <p:nvPr/>
        </p:nvPicPr>
        <p:blipFill>
          <a:blip r:embed="rId3"/>
          <a:stretch>
            <a:fillRect/>
          </a:stretch>
        </p:blipFill>
        <p:spPr>
          <a:xfrm>
            <a:off x="479483" y="2020612"/>
            <a:ext cx="3759200" cy="2222500"/>
          </a:xfrm>
          <a:prstGeom prst="rect">
            <a:avLst/>
          </a:prstGeom>
        </p:spPr>
      </p:pic>
      <p:pic>
        <p:nvPicPr>
          <p:cNvPr id="6" name="Picture 5"/>
          <p:cNvPicPr>
            <a:picLocks noChangeAspect="1"/>
          </p:cNvPicPr>
          <p:nvPr/>
        </p:nvPicPr>
        <p:blipFill>
          <a:blip r:embed="rId4"/>
          <a:stretch>
            <a:fillRect/>
          </a:stretch>
        </p:blipFill>
        <p:spPr>
          <a:xfrm>
            <a:off x="4425834" y="1896430"/>
            <a:ext cx="4450981" cy="2470865"/>
          </a:xfrm>
          <a:prstGeom prst="rect">
            <a:avLst/>
          </a:prstGeom>
        </p:spPr>
      </p:pic>
      <p:sp>
        <p:nvSpPr>
          <p:cNvPr id="7" name="TextBox 6"/>
          <p:cNvSpPr txBox="1"/>
          <p:nvPr/>
        </p:nvSpPr>
        <p:spPr>
          <a:xfrm>
            <a:off x="5632880" y="4916760"/>
            <a:ext cx="2954747" cy="1200329"/>
          </a:xfrm>
          <a:prstGeom prst="rect">
            <a:avLst/>
          </a:prstGeom>
          <a:noFill/>
        </p:spPr>
        <p:txBody>
          <a:bodyPr wrap="square" rtlCol="0">
            <a:spAutoFit/>
          </a:bodyPr>
          <a:lstStyle/>
          <a:p>
            <a:r>
              <a:rPr lang="en-US" sz="1200" dirty="0">
                <a:latin typeface="Times New Roman"/>
                <a:cs typeface="Times New Roman"/>
              </a:rPr>
              <a:t>Photograph showing the historic meeting of Captain </a:t>
            </a:r>
            <a:r>
              <a:rPr lang="en-US" sz="1200" dirty="0" err="1">
                <a:latin typeface="Times New Roman"/>
                <a:cs typeface="Times New Roman"/>
              </a:rPr>
              <a:t>Musick</a:t>
            </a:r>
            <a:r>
              <a:rPr lang="en-US" sz="1200" dirty="0">
                <a:latin typeface="Times New Roman"/>
                <a:cs typeface="Times New Roman"/>
              </a:rPr>
              <a:t> of Pan-American Airways, Harold </a:t>
            </a:r>
            <a:r>
              <a:rPr lang="en-US" sz="1200" dirty="0" err="1">
                <a:latin typeface="Times New Roman"/>
                <a:cs typeface="Times New Roman"/>
              </a:rPr>
              <a:t>Gatty</a:t>
            </a:r>
            <a:r>
              <a:rPr lang="en-US" sz="1200" dirty="0">
                <a:latin typeface="Times New Roman"/>
                <a:cs typeface="Times New Roman"/>
              </a:rPr>
              <a:t> their representative in Australia and Premier MJ Savage.</a:t>
            </a:r>
          </a:p>
          <a:p>
            <a:endParaRPr lang="en-US" sz="1200" dirty="0">
              <a:latin typeface="Times New Roman"/>
              <a:cs typeface="Times New Roman"/>
            </a:endParaRPr>
          </a:p>
          <a:p>
            <a:r>
              <a:rPr lang="en-US" sz="1200" dirty="0">
                <a:latin typeface="Times New Roman"/>
                <a:cs typeface="Times New Roman"/>
              </a:rPr>
              <a:t>Left both flying boats in the </a:t>
            </a:r>
            <a:r>
              <a:rPr lang="en-US" sz="1200" dirty="0" err="1">
                <a:latin typeface="Times New Roman"/>
                <a:cs typeface="Times New Roman"/>
              </a:rPr>
              <a:t>Harbour</a:t>
            </a:r>
            <a:r>
              <a:rPr lang="en-US" sz="1200" dirty="0">
                <a:latin typeface="Times New Roman"/>
                <a:cs typeface="Times New Roman"/>
              </a:rPr>
              <a:t>.</a:t>
            </a:r>
          </a:p>
        </p:txBody>
      </p:sp>
    </p:spTree>
    <p:extLst>
      <p:ext uri="{BB962C8B-B14F-4D97-AF65-F5344CB8AC3E}">
        <p14:creationId xmlns:p14="http://schemas.microsoft.com/office/powerpoint/2010/main" val="4032553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664C37-7FF2-9BB8-02C7-8605A104FF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9242" y="809296"/>
            <a:ext cx="4362378" cy="3105280"/>
          </a:xfrm>
          <a:prstGeom prst="rect">
            <a:avLst/>
          </a:prstGeom>
        </p:spPr>
      </p:pic>
      <p:pic>
        <p:nvPicPr>
          <p:cNvPr id="3" name="Picture 2">
            <a:extLst>
              <a:ext uri="{FF2B5EF4-FFF2-40B4-BE49-F238E27FC236}">
                <a16:creationId xmlns:a16="http://schemas.microsoft.com/office/drawing/2014/main" id="{72DBEEE4-76DA-EB45-D320-850D978785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1527845" y="2946327"/>
            <a:ext cx="2225170" cy="4824873"/>
          </a:xfrm>
          <a:prstGeom prst="rect">
            <a:avLst/>
          </a:prstGeom>
        </p:spPr>
      </p:pic>
      <p:pic>
        <p:nvPicPr>
          <p:cNvPr id="4" name="Picture 3">
            <a:extLst>
              <a:ext uri="{FF2B5EF4-FFF2-40B4-BE49-F238E27FC236}">
                <a16:creationId xmlns:a16="http://schemas.microsoft.com/office/drawing/2014/main" id="{E350CB1B-8A8C-0FD1-A083-BA89CDCDC41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44054" y="2995458"/>
            <a:ext cx="3040703" cy="3475891"/>
          </a:xfrm>
          <a:prstGeom prst="rect">
            <a:avLst/>
          </a:prstGeom>
        </p:spPr>
      </p:pic>
      <p:sp>
        <p:nvSpPr>
          <p:cNvPr id="5" name="TextBox 4">
            <a:extLst>
              <a:ext uri="{FF2B5EF4-FFF2-40B4-BE49-F238E27FC236}">
                <a16:creationId xmlns:a16="http://schemas.microsoft.com/office/drawing/2014/main" id="{A18C0783-DCDA-8DE3-A8E2-0DF631ECCFA5}"/>
              </a:ext>
            </a:extLst>
          </p:cNvPr>
          <p:cNvSpPr txBox="1"/>
          <p:nvPr/>
        </p:nvSpPr>
        <p:spPr>
          <a:xfrm>
            <a:off x="227993" y="168166"/>
            <a:ext cx="631995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Alan Cobham – Africa Survey Flight 1931</a:t>
            </a:r>
          </a:p>
        </p:txBody>
      </p:sp>
      <p:sp>
        <p:nvSpPr>
          <p:cNvPr id="6" name="TextBox 5">
            <a:extLst>
              <a:ext uri="{FF2B5EF4-FFF2-40B4-BE49-F238E27FC236}">
                <a16:creationId xmlns:a16="http://schemas.microsoft.com/office/drawing/2014/main" id="{A8C7A1F6-E929-FC23-924D-CB06FC7A5C38}"/>
              </a:ext>
            </a:extLst>
          </p:cNvPr>
          <p:cNvSpPr txBox="1"/>
          <p:nvPr/>
        </p:nvSpPr>
        <p:spPr>
          <a:xfrm>
            <a:off x="5328745" y="609600"/>
            <a:ext cx="3356013"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Leaving Rochester on 22 July 1931 in a Short Valetta Seaplane G-AAJY.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Aim was to test the new seaplane and conduct a survey of the Congo region.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He returned in September 1931.</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Flew over ‘Mountains of the Moon’ to lake Kivu 5,000 feet above sea level.</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Distance flown 12,300 miles. </a:t>
            </a:r>
          </a:p>
        </p:txBody>
      </p:sp>
    </p:spTree>
    <p:extLst>
      <p:ext uri="{BB962C8B-B14F-4D97-AF65-F5344CB8AC3E}">
        <p14:creationId xmlns:p14="http://schemas.microsoft.com/office/powerpoint/2010/main" val="339724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335" y="178676"/>
            <a:ext cx="6254631" cy="276999"/>
          </a:xfrm>
          <a:prstGeom prst="rect">
            <a:avLst/>
          </a:prstGeom>
          <a:noFill/>
        </p:spPr>
        <p:txBody>
          <a:bodyPr wrap="square" rtlCol="0">
            <a:spAutoFit/>
          </a:bodyPr>
          <a:lstStyle/>
          <a:p>
            <a:r>
              <a:rPr lang="en-US" sz="1200" b="1" dirty="0" err="1">
                <a:latin typeface="Times New Roman"/>
                <a:cs typeface="Times New Roman"/>
              </a:rPr>
              <a:t>Centaurus</a:t>
            </a:r>
            <a:r>
              <a:rPr lang="en-US" sz="1200" b="1" dirty="0">
                <a:latin typeface="Times New Roman"/>
                <a:cs typeface="Times New Roman"/>
              </a:rPr>
              <a:t> Survey Flight </a:t>
            </a:r>
            <a:r>
              <a:rPr lang="mr-IN" sz="1200" b="1" dirty="0">
                <a:latin typeface="Times New Roman"/>
                <a:cs typeface="Times New Roman"/>
              </a:rPr>
              <a:t>–</a:t>
            </a:r>
            <a:r>
              <a:rPr lang="en-US" sz="1200" b="1" dirty="0">
                <a:latin typeface="Times New Roman"/>
                <a:cs typeface="Times New Roman"/>
              </a:rPr>
              <a:t> Auckland to Wellington Goodwill Flight</a:t>
            </a:r>
          </a:p>
        </p:txBody>
      </p:sp>
      <p:pic>
        <p:nvPicPr>
          <p:cNvPr id="3" name="Picture 2"/>
          <p:cNvPicPr>
            <a:picLocks noChangeAspect="1"/>
          </p:cNvPicPr>
          <p:nvPr/>
        </p:nvPicPr>
        <p:blipFill>
          <a:blip r:embed="rId2"/>
          <a:stretch>
            <a:fillRect/>
          </a:stretch>
        </p:blipFill>
        <p:spPr>
          <a:xfrm>
            <a:off x="314335" y="2923539"/>
            <a:ext cx="4648200" cy="3403600"/>
          </a:xfrm>
          <a:prstGeom prst="rect">
            <a:avLst/>
          </a:prstGeom>
        </p:spPr>
      </p:pic>
      <p:pic>
        <p:nvPicPr>
          <p:cNvPr id="4" name="Picture 3"/>
          <p:cNvPicPr>
            <a:picLocks noChangeAspect="1"/>
          </p:cNvPicPr>
          <p:nvPr/>
        </p:nvPicPr>
        <p:blipFill>
          <a:blip r:embed="rId3"/>
          <a:stretch>
            <a:fillRect/>
          </a:stretch>
        </p:blipFill>
        <p:spPr>
          <a:xfrm>
            <a:off x="5237680" y="2420376"/>
            <a:ext cx="3741111" cy="4258948"/>
          </a:xfrm>
          <a:prstGeom prst="rect">
            <a:avLst/>
          </a:prstGeom>
        </p:spPr>
      </p:pic>
      <p:sp>
        <p:nvSpPr>
          <p:cNvPr id="5" name="TextBox 4"/>
          <p:cNvSpPr txBox="1"/>
          <p:nvPr/>
        </p:nvSpPr>
        <p:spPr>
          <a:xfrm>
            <a:off x="314335" y="578069"/>
            <a:ext cx="8157003" cy="1938992"/>
          </a:xfrm>
          <a:prstGeom prst="rect">
            <a:avLst/>
          </a:prstGeom>
          <a:noFill/>
        </p:spPr>
        <p:txBody>
          <a:bodyPr wrap="square" rtlCol="0">
            <a:spAutoFit/>
          </a:bodyPr>
          <a:lstStyle/>
          <a:p>
            <a:r>
              <a:rPr lang="en-US" sz="1200" dirty="0">
                <a:latin typeface="Times New Roman"/>
                <a:cs typeface="Times New Roman"/>
              </a:rPr>
              <a:t>Captain (later Lt-Colonel) RFHP Stuart-French was appointed Aide de Camp and Military Secretary to Lord Galway Governor</a:t>
            </a:r>
          </a:p>
          <a:p>
            <a:r>
              <a:rPr lang="en-US" sz="1200" dirty="0">
                <a:latin typeface="Times New Roman"/>
                <a:cs typeface="Times New Roman"/>
              </a:rPr>
              <a:t>General of New Zealand on the 25 November 1936. His promotion to Captain being confirmed on the 25 May 1937. Representing</a:t>
            </a:r>
          </a:p>
          <a:p>
            <a:r>
              <a:rPr lang="en-US" sz="1200" dirty="0">
                <a:latin typeface="Times New Roman"/>
                <a:cs typeface="Times New Roman"/>
              </a:rPr>
              <a:t>the Governor he is shown in the photograph below with the Hon P Fraser and Hon PC Webb embarking onto the </a:t>
            </a:r>
            <a:r>
              <a:rPr lang="en-US" sz="1200" dirty="0" err="1">
                <a:latin typeface="Times New Roman"/>
                <a:cs typeface="Times New Roman"/>
              </a:rPr>
              <a:t>Centaurus</a:t>
            </a:r>
            <a:r>
              <a:rPr lang="en-US" sz="1200" dirty="0">
                <a:latin typeface="Times New Roman"/>
                <a:cs typeface="Times New Roman"/>
              </a:rPr>
              <a:t> for the</a:t>
            </a:r>
          </a:p>
          <a:p>
            <a:r>
              <a:rPr lang="en-US" sz="1200" dirty="0">
                <a:latin typeface="Times New Roman"/>
                <a:cs typeface="Times New Roman"/>
              </a:rPr>
              <a:t>flight to Wellington. The caption read – ‘arrived in Wellington for lunch and back to Auckland for Tea. A record for NZ!’.</a:t>
            </a:r>
          </a:p>
          <a:p>
            <a:r>
              <a:rPr lang="en-US" sz="1200" dirty="0">
                <a:latin typeface="Times New Roman"/>
                <a:cs typeface="Times New Roman"/>
              </a:rPr>
              <a:t>Photograph taken by the Auckland Star.</a:t>
            </a:r>
          </a:p>
          <a:p>
            <a:endParaRPr lang="en-US" sz="1200" dirty="0">
              <a:latin typeface="Times New Roman"/>
              <a:cs typeface="Times New Roman"/>
            </a:endParaRPr>
          </a:p>
          <a:p>
            <a:r>
              <a:rPr lang="en-US" sz="1200" dirty="0">
                <a:latin typeface="Times New Roman"/>
                <a:cs typeface="Times New Roman"/>
              </a:rPr>
              <a:t>New Zealand Goodwill Flights carried local </a:t>
            </a:r>
            <a:r>
              <a:rPr lang="en-US" sz="1200" dirty="0" err="1">
                <a:latin typeface="Times New Roman"/>
                <a:cs typeface="Times New Roman"/>
              </a:rPr>
              <a:t>dignatories</a:t>
            </a:r>
            <a:r>
              <a:rPr lang="en-US" sz="1200" dirty="0">
                <a:latin typeface="Times New Roman"/>
                <a:cs typeface="Times New Roman"/>
              </a:rPr>
              <a:t> –</a:t>
            </a:r>
          </a:p>
          <a:p>
            <a:r>
              <a:rPr lang="en-US" sz="1200" dirty="0">
                <a:latin typeface="Times New Roman"/>
                <a:cs typeface="Times New Roman"/>
              </a:rPr>
              <a:t>31 December – Auckland – Wellington 3 January – Dunedin - Auckland</a:t>
            </a:r>
          </a:p>
          <a:p>
            <a:r>
              <a:rPr lang="en-US" sz="1200" dirty="0">
                <a:latin typeface="Times New Roman"/>
                <a:cs typeface="Times New Roman"/>
              </a:rPr>
              <a:t>1 January – Wellington – Christchurch Later a survey flight over North Auckland to view emergency landing sites</a:t>
            </a:r>
          </a:p>
          <a:p>
            <a:r>
              <a:rPr lang="en-US" sz="1200" dirty="0">
                <a:latin typeface="Times New Roman"/>
                <a:cs typeface="Times New Roman"/>
              </a:rPr>
              <a:t>2 January – Christchurch – Dunedin</a:t>
            </a:r>
          </a:p>
        </p:txBody>
      </p:sp>
    </p:spTree>
    <p:extLst>
      <p:ext uri="{BB962C8B-B14F-4D97-AF65-F5344CB8AC3E}">
        <p14:creationId xmlns:p14="http://schemas.microsoft.com/office/powerpoint/2010/main" val="16884862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468" y="339521"/>
            <a:ext cx="6299270" cy="276999"/>
          </a:xfrm>
          <a:prstGeom prst="rect">
            <a:avLst/>
          </a:prstGeom>
          <a:noFill/>
        </p:spPr>
        <p:txBody>
          <a:bodyPr wrap="square" rtlCol="0">
            <a:spAutoFit/>
          </a:bodyPr>
          <a:lstStyle/>
          <a:p>
            <a:r>
              <a:rPr lang="en-US" sz="1200" b="1" dirty="0" err="1">
                <a:latin typeface="Times New Roman"/>
                <a:cs typeface="Times New Roman"/>
              </a:rPr>
              <a:t>Centaurus</a:t>
            </a:r>
            <a:r>
              <a:rPr lang="en-US" sz="1200" b="1" dirty="0">
                <a:latin typeface="Times New Roman"/>
                <a:cs typeface="Times New Roman"/>
              </a:rPr>
              <a:t> Survey Flight in the Air Auckland to Wellington</a:t>
            </a:r>
          </a:p>
        </p:txBody>
      </p:sp>
      <p:sp>
        <p:nvSpPr>
          <p:cNvPr id="3" name="TextBox 2"/>
          <p:cNvSpPr txBox="1"/>
          <p:nvPr/>
        </p:nvSpPr>
        <p:spPr>
          <a:xfrm>
            <a:off x="389776" y="653686"/>
            <a:ext cx="5065093" cy="1200329"/>
          </a:xfrm>
          <a:prstGeom prst="rect">
            <a:avLst/>
          </a:prstGeom>
          <a:noFill/>
        </p:spPr>
        <p:txBody>
          <a:bodyPr wrap="square" rtlCol="0">
            <a:spAutoFit/>
          </a:bodyPr>
          <a:lstStyle/>
          <a:p>
            <a:r>
              <a:rPr lang="en-US" sz="1200" dirty="0">
                <a:latin typeface="Times New Roman"/>
                <a:cs typeface="Times New Roman"/>
              </a:rPr>
              <a:t>It is unusual to have photos taken on board the flight deck of a flying boat</a:t>
            </a:r>
          </a:p>
          <a:p>
            <a:r>
              <a:rPr lang="en-US" sz="1200" dirty="0">
                <a:latin typeface="Times New Roman"/>
                <a:cs typeface="Times New Roman"/>
              </a:rPr>
              <a:t>especially on a survey flight. No mail has been identified as being carried on the flights within New Zealand (Walker).</a:t>
            </a:r>
          </a:p>
          <a:p>
            <a:endParaRPr lang="en-US" sz="1200" dirty="0">
              <a:latin typeface="Times New Roman"/>
              <a:cs typeface="Times New Roman"/>
            </a:endParaRPr>
          </a:p>
          <a:p>
            <a:r>
              <a:rPr lang="en-US" sz="1200" dirty="0">
                <a:latin typeface="Times New Roman"/>
                <a:cs typeface="Times New Roman"/>
              </a:rPr>
              <a:t>Private photographs taken by Captain Stuart-French on the flight showing himself at the controls (right) and the crew in position.</a:t>
            </a:r>
          </a:p>
        </p:txBody>
      </p:sp>
      <p:pic>
        <p:nvPicPr>
          <p:cNvPr id="4" name="Picture 3"/>
          <p:cNvPicPr>
            <a:picLocks noChangeAspect="1"/>
          </p:cNvPicPr>
          <p:nvPr/>
        </p:nvPicPr>
        <p:blipFill>
          <a:blip r:embed="rId2"/>
          <a:stretch>
            <a:fillRect/>
          </a:stretch>
        </p:blipFill>
        <p:spPr>
          <a:xfrm>
            <a:off x="5880613" y="339521"/>
            <a:ext cx="2355110" cy="3840641"/>
          </a:xfrm>
          <a:prstGeom prst="rect">
            <a:avLst/>
          </a:prstGeom>
        </p:spPr>
      </p:pic>
      <p:pic>
        <p:nvPicPr>
          <p:cNvPr id="5" name="Picture 4"/>
          <p:cNvPicPr>
            <a:picLocks noChangeAspect="1"/>
          </p:cNvPicPr>
          <p:nvPr/>
        </p:nvPicPr>
        <p:blipFill>
          <a:blip r:embed="rId3"/>
          <a:stretch>
            <a:fillRect/>
          </a:stretch>
        </p:blipFill>
        <p:spPr>
          <a:xfrm>
            <a:off x="4984419" y="4372112"/>
            <a:ext cx="3744108" cy="2280502"/>
          </a:xfrm>
          <a:prstGeom prst="rect">
            <a:avLst/>
          </a:prstGeom>
        </p:spPr>
      </p:pic>
      <p:pic>
        <p:nvPicPr>
          <p:cNvPr id="6" name="Picture 5"/>
          <p:cNvPicPr>
            <a:picLocks noChangeAspect="1"/>
          </p:cNvPicPr>
          <p:nvPr/>
        </p:nvPicPr>
        <p:blipFill>
          <a:blip r:embed="rId4"/>
          <a:stretch>
            <a:fillRect/>
          </a:stretch>
        </p:blipFill>
        <p:spPr>
          <a:xfrm>
            <a:off x="389774" y="2109948"/>
            <a:ext cx="3753193" cy="2213864"/>
          </a:xfrm>
          <a:prstGeom prst="rect">
            <a:avLst/>
          </a:prstGeom>
        </p:spPr>
      </p:pic>
      <p:pic>
        <p:nvPicPr>
          <p:cNvPr id="7" name="Picture 6"/>
          <p:cNvPicPr>
            <a:picLocks noChangeAspect="1"/>
          </p:cNvPicPr>
          <p:nvPr/>
        </p:nvPicPr>
        <p:blipFill>
          <a:blip r:embed="rId5"/>
          <a:stretch>
            <a:fillRect/>
          </a:stretch>
        </p:blipFill>
        <p:spPr>
          <a:xfrm>
            <a:off x="401606" y="4374059"/>
            <a:ext cx="3753193" cy="2320156"/>
          </a:xfrm>
          <a:prstGeom prst="rect">
            <a:avLst/>
          </a:prstGeom>
        </p:spPr>
      </p:pic>
    </p:spTree>
    <p:extLst>
      <p:ext uri="{BB962C8B-B14F-4D97-AF65-F5344CB8AC3E}">
        <p14:creationId xmlns:p14="http://schemas.microsoft.com/office/powerpoint/2010/main" val="16251294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069" y="402395"/>
            <a:ext cx="4928770" cy="276999"/>
          </a:xfrm>
          <a:prstGeom prst="rect">
            <a:avLst/>
          </a:prstGeom>
          <a:noFill/>
        </p:spPr>
        <p:txBody>
          <a:bodyPr wrap="square" rtlCol="0">
            <a:spAutoFit/>
          </a:bodyPr>
          <a:lstStyle/>
          <a:p>
            <a:r>
              <a:rPr lang="en-US" sz="1200" b="1" dirty="0" err="1">
                <a:latin typeface="Times New Roman"/>
                <a:cs typeface="Times New Roman"/>
              </a:rPr>
              <a:t>Centaurus</a:t>
            </a:r>
            <a:r>
              <a:rPr lang="en-US" sz="1200" b="1" dirty="0">
                <a:latin typeface="Times New Roman"/>
                <a:cs typeface="Times New Roman"/>
              </a:rPr>
              <a:t> Survey Flight </a:t>
            </a:r>
            <a:r>
              <a:rPr lang="mr-IN" sz="1200" b="1" dirty="0">
                <a:latin typeface="Times New Roman"/>
                <a:cs typeface="Times New Roman"/>
              </a:rPr>
              <a:t>–</a:t>
            </a:r>
            <a:r>
              <a:rPr lang="en-US" sz="1200" b="1" dirty="0">
                <a:latin typeface="Times New Roman"/>
                <a:cs typeface="Times New Roman"/>
              </a:rPr>
              <a:t> Reception at Auckland</a:t>
            </a:r>
          </a:p>
        </p:txBody>
      </p:sp>
      <p:pic>
        <p:nvPicPr>
          <p:cNvPr id="3" name="Picture 2"/>
          <p:cNvPicPr>
            <a:picLocks noChangeAspect="1"/>
          </p:cNvPicPr>
          <p:nvPr/>
        </p:nvPicPr>
        <p:blipFill>
          <a:blip r:embed="rId2"/>
          <a:stretch>
            <a:fillRect/>
          </a:stretch>
        </p:blipFill>
        <p:spPr>
          <a:xfrm>
            <a:off x="2287421" y="1161517"/>
            <a:ext cx="4569158" cy="3338562"/>
          </a:xfrm>
          <a:prstGeom prst="rect">
            <a:avLst/>
          </a:prstGeom>
        </p:spPr>
      </p:pic>
      <p:pic>
        <p:nvPicPr>
          <p:cNvPr id="4" name="Picture 3"/>
          <p:cNvPicPr>
            <a:picLocks noChangeAspect="1"/>
          </p:cNvPicPr>
          <p:nvPr/>
        </p:nvPicPr>
        <p:blipFill>
          <a:blip r:embed="rId3"/>
          <a:stretch>
            <a:fillRect/>
          </a:stretch>
        </p:blipFill>
        <p:spPr>
          <a:xfrm>
            <a:off x="328486" y="4680004"/>
            <a:ext cx="2800110" cy="1573395"/>
          </a:xfrm>
          <a:prstGeom prst="rect">
            <a:avLst/>
          </a:prstGeom>
        </p:spPr>
      </p:pic>
      <p:pic>
        <p:nvPicPr>
          <p:cNvPr id="5" name="Picture 4"/>
          <p:cNvPicPr>
            <a:picLocks noChangeAspect="1"/>
          </p:cNvPicPr>
          <p:nvPr/>
        </p:nvPicPr>
        <p:blipFill>
          <a:blip r:embed="rId4"/>
          <a:stretch>
            <a:fillRect/>
          </a:stretch>
        </p:blipFill>
        <p:spPr>
          <a:xfrm>
            <a:off x="3301114" y="4680005"/>
            <a:ext cx="2705100" cy="1536700"/>
          </a:xfrm>
          <a:prstGeom prst="rect">
            <a:avLst/>
          </a:prstGeom>
        </p:spPr>
      </p:pic>
      <p:pic>
        <p:nvPicPr>
          <p:cNvPr id="6" name="Picture 5"/>
          <p:cNvPicPr>
            <a:picLocks noChangeAspect="1"/>
          </p:cNvPicPr>
          <p:nvPr/>
        </p:nvPicPr>
        <p:blipFill>
          <a:blip r:embed="rId5"/>
          <a:stretch>
            <a:fillRect/>
          </a:stretch>
        </p:blipFill>
        <p:spPr>
          <a:xfrm>
            <a:off x="6204202" y="4680005"/>
            <a:ext cx="2782412" cy="1636713"/>
          </a:xfrm>
          <a:prstGeom prst="rect">
            <a:avLst/>
          </a:prstGeom>
        </p:spPr>
      </p:pic>
      <p:sp>
        <p:nvSpPr>
          <p:cNvPr id="7" name="TextBox 6"/>
          <p:cNvSpPr txBox="1"/>
          <p:nvPr/>
        </p:nvSpPr>
        <p:spPr>
          <a:xfrm>
            <a:off x="440069" y="679395"/>
            <a:ext cx="8346579" cy="646331"/>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From left to right – Captain Burgess, Admiral Drummond, Lord Coke, Her Ex </a:t>
            </a:r>
            <a:r>
              <a:rPr lang="en-US" sz="1200" dirty="0" err="1">
                <a:latin typeface="Times New Roman" panose="02020603050405020304" pitchFamily="18" charset="0"/>
                <a:cs typeface="Times New Roman" panose="02020603050405020304" pitchFamily="18" charset="0"/>
              </a:rPr>
              <a:t>Mrs</a:t>
            </a:r>
            <a:r>
              <a:rPr lang="en-US" sz="1200" dirty="0">
                <a:latin typeface="Times New Roman" panose="02020603050405020304" pitchFamily="18" charset="0"/>
                <a:cs typeface="Times New Roman" panose="02020603050405020304" pitchFamily="18" charset="0"/>
              </a:rPr>
              <a:t> Fraser and His Ex </a:t>
            </a:r>
            <a:r>
              <a:rPr lang="en-US" sz="1200" dirty="0" err="1">
                <a:latin typeface="Times New Roman" panose="02020603050405020304" pitchFamily="18" charset="0"/>
                <a:cs typeface="Times New Roman" panose="02020603050405020304" pitchFamily="18" charset="0"/>
              </a:rPr>
              <a:t>Mr</a:t>
            </a:r>
            <a:r>
              <a:rPr lang="en-US" sz="1200" dirty="0">
                <a:latin typeface="Times New Roman" panose="02020603050405020304" pitchFamily="18" charset="0"/>
                <a:cs typeface="Times New Roman" panose="02020603050405020304" pitchFamily="18" charset="0"/>
              </a:rPr>
              <a:t> Fraser, Lee Martin. Press Photo on board the Centaurus. </a:t>
            </a:r>
          </a:p>
          <a:p>
            <a:endParaRPr lang="en-US" sz="1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4825ADC-9538-7E8A-B021-8DF86BCA1869}"/>
              </a:ext>
            </a:extLst>
          </p:cNvPr>
          <p:cNvSpPr txBox="1"/>
          <p:nvPr/>
        </p:nvSpPr>
        <p:spPr>
          <a:xfrm>
            <a:off x="328484" y="6316718"/>
            <a:ext cx="881551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            Centaurus in the Harbour.                                    the Reception Committee                   Samoan Clipper at Marine Terminal, Auckland.</a:t>
            </a:r>
          </a:p>
          <a:p>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42399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3759" y="814926"/>
            <a:ext cx="3439364" cy="5588967"/>
          </a:xfrm>
          <a:prstGeom prst="rect">
            <a:avLst/>
          </a:prstGeom>
        </p:spPr>
      </p:pic>
      <p:pic>
        <p:nvPicPr>
          <p:cNvPr id="3" name="Picture 2"/>
          <p:cNvPicPr>
            <a:picLocks noChangeAspect="1"/>
          </p:cNvPicPr>
          <p:nvPr/>
        </p:nvPicPr>
        <p:blipFill>
          <a:blip r:embed="rId3"/>
          <a:stretch>
            <a:fillRect/>
          </a:stretch>
        </p:blipFill>
        <p:spPr>
          <a:xfrm>
            <a:off x="2627839" y="1420956"/>
            <a:ext cx="6516161" cy="5437044"/>
          </a:xfrm>
          <a:prstGeom prst="rect">
            <a:avLst/>
          </a:prstGeom>
        </p:spPr>
      </p:pic>
      <p:sp>
        <p:nvSpPr>
          <p:cNvPr id="4" name="TextBox 3"/>
          <p:cNvSpPr txBox="1"/>
          <p:nvPr/>
        </p:nvSpPr>
        <p:spPr>
          <a:xfrm>
            <a:off x="276615" y="364670"/>
            <a:ext cx="3382242" cy="276999"/>
          </a:xfrm>
          <a:prstGeom prst="rect">
            <a:avLst/>
          </a:prstGeom>
          <a:noFill/>
        </p:spPr>
        <p:txBody>
          <a:bodyPr wrap="square" rtlCol="0">
            <a:spAutoFit/>
          </a:bodyPr>
          <a:lstStyle/>
          <a:p>
            <a:r>
              <a:rPr lang="en-US" sz="1200" b="1" dirty="0">
                <a:latin typeface="Times New Roman"/>
                <a:cs typeface="Times New Roman"/>
              </a:rPr>
              <a:t>Airmail Post Boxes</a:t>
            </a:r>
          </a:p>
        </p:txBody>
      </p:sp>
      <p:sp>
        <p:nvSpPr>
          <p:cNvPr id="5" name="TextBox 4"/>
          <p:cNvSpPr txBox="1"/>
          <p:nvPr/>
        </p:nvSpPr>
        <p:spPr>
          <a:xfrm>
            <a:off x="3746871" y="364670"/>
            <a:ext cx="5041931" cy="830997"/>
          </a:xfrm>
          <a:prstGeom prst="rect">
            <a:avLst/>
          </a:prstGeom>
          <a:noFill/>
        </p:spPr>
        <p:txBody>
          <a:bodyPr wrap="square" rtlCol="0">
            <a:spAutoFit/>
          </a:bodyPr>
          <a:lstStyle/>
          <a:p>
            <a:r>
              <a:rPr lang="en-US" sz="1200" dirty="0">
                <a:latin typeface="Times New Roman"/>
                <a:cs typeface="Times New Roman"/>
              </a:rPr>
              <a:t>Introduced in the early 1930’s to expedite the collection of</a:t>
            </a:r>
          </a:p>
          <a:p>
            <a:r>
              <a:rPr lang="en-US" sz="1200" dirty="0">
                <a:latin typeface="Times New Roman"/>
                <a:cs typeface="Times New Roman"/>
              </a:rPr>
              <a:t>airmail they became redundant with the introduction of the</a:t>
            </a:r>
          </a:p>
          <a:p>
            <a:r>
              <a:rPr lang="en-US" sz="1200" dirty="0">
                <a:latin typeface="Times New Roman"/>
                <a:cs typeface="Times New Roman"/>
              </a:rPr>
              <a:t>EAS and the automatic sending of all first-class mail without</a:t>
            </a:r>
          </a:p>
          <a:p>
            <a:r>
              <a:rPr lang="en-US" sz="1200" dirty="0">
                <a:latin typeface="Times New Roman"/>
                <a:cs typeface="Times New Roman"/>
              </a:rPr>
              <a:t>surcharge.</a:t>
            </a:r>
          </a:p>
        </p:txBody>
      </p:sp>
    </p:spTree>
    <p:extLst>
      <p:ext uri="{BB962C8B-B14F-4D97-AF65-F5344CB8AC3E}">
        <p14:creationId xmlns:p14="http://schemas.microsoft.com/office/powerpoint/2010/main" val="17751904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34885" y="0"/>
            <a:ext cx="5309115" cy="6858000"/>
          </a:xfrm>
          <a:prstGeom prst="rect">
            <a:avLst/>
          </a:prstGeom>
        </p:spPr>
      </p:pic>
      <p:pic>
        <p:nvPicPr>
          <p:cNvPr id="3" name="Picture 2"/>
          <p:cNvPicPr>
            <a:picLocks noChangeAspect="1"/>
          </p:cNvPicPr>
          <p:nvPr/>
        </p:nvPicPr>
        <p:blipFill>
          <a:blip r:embed="rId3"/>
          <a:stretch>
            <a:fillRect/>
          </a:stretch>
        </p:blipFill>
        <p:spPr>
          <a:xfrm>
            <a:off x="402349" y="1976725"/>
            <a:ext cx="3322181" cy="4881275"/>
          </a:xfrm>
          <a:prstGeom prst="rect">
            <a:avLst/>
          </a:prstGeom>
        </p:spPr>
      </p:pic>
      <p:sp>
        <p:nvSpPr>
          <p:cNvPr id="4" name="TextBox 3"/>
          <p:cNvSpPr txBox="1"/>
          <p:nvPr/>
        </p:nvSpPr>
        <p:spPr>
          <a:xfrm>
            <a:off x="402349" y="222399"/>
            <a:ext cx="3024023" cy="276999"/>
          </a:xfrm>
          <a:prstGeom prst="rect">
            <a:avLst/>
          </a:prstGeom>
          <a:noFill/>
        </p:spPr>
        <p:txBody>
          <a:bodyPr wrap="square" rtlCol="0">
            <a:spAutoFit/>
          </a:bodyPr>
          <a:lstStyle/>
          <a:p>
            <a:r>
              <a:rPr lang="en-US" sz="1200" b="1" dirty="0">
                <a:latin typeface="Times New Roman"/>
                <a:cs typeface="Times New Roman"/>
              </a:rPr>
              <a:t>Stage 2 Empire Airmail Scheme</a:t>
            </a:r>
          </a:p>
        </p:txBody>
      </p:sp>
      <p:sp>
        <p:nvSpPr>
          <p:cNvPr id="5" name="TextBox 4"/>
          <p:cNvSpPr txBox="1"/>
          <p:nvPr/>
        </p:nvSpPr>
        <p:spPr>
          <a:xfrm>
            <a:off x="325821" y="641131"/>
            <a:ext cx="3398709" cy="1015663"/>
          </a:xfrm>
          <a:prstGeom prst="rect">
            <a:avLst/>
          </a:prstGeom>
          <a:noFill/>
        </p:spPr>
        <p:txBody>
          <a:bodyPr wrap="square" rtlCol="0">
            <a:spAutoFit/>
          </a:bodyPr>
          <a:lstStyle/>
          <a:p>
            <a:r>
              <a:rPr lang="en-US" sz="1200" dirty="0">
                <a:latin typeface="Times New Roman"/>
                <a:cs typeface="Times New Roman"/>
              </a:rPr>
              <a:t>Introduced in February 1938 Imperial Airways Services were amended to twice weekly leaving Southampton on Sundays and Thursdays and returning from Brisbane on Thursday and Saturday. Flying boats Southampton to Singapore only.</a:t>
            </a:r>
          </a:p>
        </p:txBody>
      </p:sp>
    </p:spTree>
    <p:extLst>
      <p:ext uri="{BB962C8B-B14F-4D97-AF65-F5344CB8AC3E}">
        <p14:creationId xmlns:p14="http://schemas.microsoft.com/office/powerpoint/2010/main" val="15321053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70662" y="0"/>
            <a:ext cx="5973337" cy="6858000"/>
          </a:xfrm>
          <a:prstGeom prst="rect">
            <a:avLst/>
          </a:prstGeom>
        </p:spPr>
      </p:pic>
      <p:sp>
        <p:nvSpPr>
          <p:cNvPr id="3" name="TextBox 2"/>
          <p:cNvSpPr txBox="1"/>
          <p:nvPr/>
        </p:nvSpPr>
        <p:spPr>
          <a:xfrm>
            <a:off x="226321" y="251497"/>
            <a:ext cx="2766147" cy="461665"/>
          </a:xfrm>
          <a:prstGeom prst="rect">
            <a:avLst/>
          </a:prstGeom>
          <a:noFill/>
        </p:spPr>
        <p:txBody>
          <a:bodyPr wrap="square" rtlCol="0">
            <a:spAutoFit/>
          </a:bodyPr>
          <a:lstStyle/>
          <a:p>
            <a:r>
              <a:rPr lang="en-US" sz="1200" b="1" dirty="0">
                <a:latin typeface="Times New Roman"/>
                <a:cs typeface="Times New Roman"/>
              </a:rPr>
              <a:t>Survey Flight Southampton to Singapore and return</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680" y="713162"/>
            <a:ext cx="3373685" cy="2040726"/>
          </a:xfrm>
          <a:prstGeom prst="rect">
            <a:avLst/>
          </a:prstGeom>
        </p:spPr>
      </p:pic>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4629087"/>
            <a:ext cx="3426364" cy="2085874"/>
          </a:xfrm>
          <a:prstGeom prst="rect">
            <a:avLst/>
          </a:prstGeom>
        </p:spPr>
      </p:pic>
      <p:sp>
        <p:nvSpPr>
          <p:cNvPr id="6" name="TextBox 5"/>
          <p:cNvSpPr txBox="1"/>
          <p:nvPr/>
        </p:nvSpPr>
        <p:spPr>
          <a:xfrm>
            <a:off x="226321" y="2879636"/>
            <a:ext cx="2766147" cy="1754326"/>
          </a:xfrm>
          <a:prstGeom prst="rect">
            <a:avLst/>
          </a:prstGeom>
          <a:noFill/>
        </p:spPr>
        <p:txBody>
          <a:bodyPr wrap="square" rtlCol="0">
            <a:spAutoFit/>
          </a:bodyPr>
          <a:lstStyle/>
          <a:p>
            <a:r>
              <a:rPr lang="en-US" sz="1200" dirty="0">
                <a:latin typeface="Times New Roman"/>
                <a:cs typeface="Times New Roman"/>
              </a:rPr>
              <a:t>File copy of letter from the</a:t>
            </a:r>
          </a:p>
          <a:p>
            <a:r>
              <a:rPr lang="en-US" sz="1200" dirty="0">
                <a:latin typeface="Times New Roman"/>
                <a:cs typeface="Times New Roman"/>
              </a:rPr>
              <a:t>Postmaster of Cawnpore detailing</a:t>
            </a:r>
          </a:p>
          <a:p>
            <a:r>
              <a:rPr lang="en-US" sz="1200" dirty="0">
                <a:latin typeface="Times New Roman"/>
                <a:cs typeface="Times New Roman"/>
              </a:rPr>
              <a:t>the mails carried at various stages</a:t>
            </a:r>
          </a:p>
          <a:p>
            <a:r>
              <a:rPr lang="en-US" sz="1200" dirty="0">
                <a:latin typeface="Times New Roman"/>
                <a:cs typeface="Times New Roman"/>
              </a:rPr>
              <a:t>throughout India.</a:t>
            </a:r>
          </a:p>
          <a:p>
            <a:endParaRPr lang="en-US" sz="1200" dirty="0">
              <a:latin typeface="Times New Roman"/>
              <a:cs typeface="Times New Roman"/>
            </a:endParaRPr>
          </a:p>
          <a:p>
            <a:r>
              <a:rPr lang="en-US" sz="1200" dirty="0">
                <a:latin typeface="Times New Roman"/>
                <a:cs typeface="Times New Roman"/>
              </a:rPr>
              <a:t>Covers from the outward and return</a:t>
            </a:r>
          </a:p>
          <a:p>
            <a:r>
              <a:rPr lang="en-US" sz="1200" dirty="0">
                <a:latin typeface="Times New Roman"/>
                <a:cs typeface="Times New Roman"/>
              </a:rPr>
              <a:t>flights. In addition the return cover</a:t>
            </a:r>
          </a:p>
          <a:p>
            <a:r>
              <a:rPr lang="en-US" sz="1200" dirty="0">
                <a:latin typeface="Times New Roman"/>
                <a:cs typeface="Times New Roman"/>
              </a:rPr>
              <a:t>received special cachet for first Stage 2 flight from UK to S Africa via India.</a:t>
            </a:r>
          </a:p>
        </p:txBody>
      </p:sp>
    </p:spTree>
    <p:extLst>
      <p:ext uri="{BB962C8B-B14F-4D97-AF65-F5344CB8AC3E}">
        <p14:creationId xmlns:p14="http://schemas.microsoft.com/office/powerpoint/2010/main" val="1015861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037" y="304800"/>
            <a:ext cx="3618605" cy="5225692"/>
          </a:xfrm>
          <a:prstGeom prst="rect">
            <a:avLst/>
          </a:prstGeom>
        </p:spPr>
      </p:pic>
      <p:pic>
        <p:nvPicPr>
          <p:cNvPr id="3" name="Picture 2"/>
          <p:cNvPicPr>
            <a:picLocks noChangeAspect="1"/>
          </p:cNvPicPr>
          <p:nvPr/>
        </p:nvPicPr>
        <p:blipFill>
          <a:blip r:embed="rId3"/>
          <a:stretch>
            <a:fillRect/>
          </a:stretch>
        </p:blipFill>
        <p:spPr>
          <a:xfrm>
            <a:off x="3809737" y="125749"/>
            <a:ext cx="5233675" cy="6596247"/>
          </a:xfrm>
          <a:prstGeom prst="rect">
            <a:avLst/>
          </a:prstGeom>
        </p:spPr>
      </p:pic>
      <p:sp>
        <p:nvSpPr>
          <p:cNvPr id="4" name="TextBox 3"/>
          <p:cNvSpPr txBox="1"/>
          <p:nvPr/>
        </p:nvSpPr>
        <p:spPr>
          <a:xfrm>
            <a:off x="201174" y="5910172"/>
            <a:ext cx="3218789" cy="461665"/>
          </a:xfrm>
          <a:prstGeom prst="rect">
            <a:avLst/>
          </a:prstGeom>
          <a:noFill/>
        </p:spPr>
        <p:txBody>
          <a:bodyPr wrap="square" rtlCol="0">
            <a:spAutoFit/>
          </a:bodyPr>
          <a:lstStyle/>
          <a:p>
            <a:r>
              <a:rPr lang="en-US" sz="1200" dirty="0">
                <a:latin typeface="Times New Roman"/>
                <a:cs typeface="Times New Roman"/>
              </a:rPr>
              <a:t>Extract from the Aircraft Movement Charts</a:t>
            </a:r>
          </a:p>
          <a:p>
            <a:r>
              <a:rPr lang="en-US" sz="1200" dirty="0">
                <a:latin typeface="Times New Roman"/>
                <a:cs typeface="Times New Roman"/>
              </a:rPr>
              <a:t>By Peter </a:t>
            </a:r>
            <a:r>
              <a:rPr lang="en-US" sz="1200" dirty="0" err="1">
                <a:latin typeface="Times New Roman"/>
                <a:cs typeface="Times New Roman"/>
              </a:rPr>
              <a:t>Wingent</a:t>
            </a:r>
            <a:endParaRPr lang="en-US" sz="1200" dirty="0">
              <a:latin typeface="Times New Roman"/>
              <a:cs typeface="Times New Roman"/>
            </a:endParaRPr>
          </a:p>
        </p:txBody>
      </p:sp>
    </p:spTree>
    <p:extLst>
      <p:ext uri="{BB962C8B-B14F-4D97-AF65-F5344CB8AC3E}">
        <p14:creationId xmlns:p14="http://schemas.microsoft.com/office/powerpoint/2010/main" val="30744298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6907" y="983694"/>
            <a:ext cx="4360386" cy="2961772"/>
          </a:xfrm>
          <a:prstGeom prst="rect">
            <a:avLst/>
          </a:prstGeom>
        </p:spPr>
      </p:pic>
      <p:sp>
        <p:nvSpPr>
          <p:cNvPr id="3" name="TextBox 2"/>
          <p:cNvSpPr txBox="1"/>
          <p:nvPr/>
        </p:nvSpPr>
        <p:spPr>
          <a:xfrm>
            <a:off x="326907" y="414970"/>
            <a:ext cx="3834885" cy="276999"/>
          </a:xfrm>
          <a:prstGeom prst="rect">
            <a:avLst/>
          </a:prstGeom>
          <a:noFill/>
        </p:spPr>
        <p:txBody>
          <a:bodyPr wrap="square" rtlCol="0">
            <a:spAutoFit/>
          </a:bodyPr>
          <a:lstStyle/>
          <a:p>
            <a:r>
              <a:rPr lang="en-US" sz="1200" b="1" dirty="0">
                <a:latin typeface="Times New Roman"/>
                <a:cs typeface="Times New Roman"/>
              </a:rPr>
              <a:t>Stage 2 </a:t>
            </a:r>
            <a:r>
              <a:rPr lang="mr-IN" sz="1200" b="1" dirty="0">
                <a:latin typeface="Times New Roman"/>
                <a:cs typeface="Times New Roman"/>
              </a:rPr>
              <a:t>–</a:t>
            </a:r>
            <a:r>
              <a:rPr lang="en-US" sz="1200" b="1" dirty="0">
                <a:latin typeface="Times New Roman"/>
                <a:cs typeface="Times New Roman"/>
              </a:rPr>
              <a:t> First Acceptance for Mail to Australia</a:t>
            </a:r>
          </a:p>
        </p:txBody>
      </p:sp>
      <p:sp>
        <p:nvSpPr>
          <p:cNvPr id="4" name="TextBox 3"/>
          <p:cNvSpPr txBox="1"/>
          <p:nvPr/>
        </p:nvSpPr>
        <p:spPr>
          <a:xfrm>
            <a:off x="490362" y="5319155"/>
            <a:ext cx="7745210" cy="1015663"/>
          </a:xfrm>
          <a:prstGeom prst="rect">
            <a:avLst/>
          </a:prstGeom>
          <a:noFill/>
        </p:spPr>
        <p:txBody>
          <a:bodyPr wrap="square" rtlCol="0">
            <a:spAutoFit/>
          </a:bodyPr>
          <a:lstStyle/>
          <a:p>
            <a:r>
              <a:rPr lang="en-US" sz="1200" dirty="0">
                <a:latin typeface="Times New Roman"/>
                <a:cs typeface="Times New Roman"/>
              </a:rPr>
              <a:t>Cover dated 23 February 1938 carried on IE630 that left Southampton on 24 February arriving at Brisbane on the 10</a:t>
            </a:r>
          </a:p>
          <a:p>
            <a:r>
              <a:rPr lang="en-US" sz="1200" dirty="0">
                <a:latin typeface="Times New Roman"/>
                <a:cs typeface="Times New Roman"/>
              </a:rPr>
              <a:t>March 3 days late. Flying Boat Carpentaria to Basra then Centurion to Singapore and Sydney to Brisbane.</a:t>
            </a:r>
          </a:p>
          <a:p>
            <a:endParaRPr lang="en-US" sz="1200" dirty="0">
              <a:latin typeface="Times New Roman"/>
              <a:cs typeface="Times New Roman"/>
            </a:endParaRPr>
          </a:p>
          <a:p>
            <a:r>
              <a:rPr lang="en-US" sz="1200" dirty="0">
                <a:latin typeface="Times New Roman"/>
                <a:cs typeface="Times New Roman"/>
              </a:rPr>
              <a:t>This flight carried the first Eastbound mail after the introduction of Stage 2 of the EAMS. As Australia had not yet</a:t>
            </a:r>
          </a:p>
          <a:p>
            <a:r>
              <a:rPr lang="en-US" sz="1200" dirty="0">
                <a:latin typeface="Times New Roman"/>
                <a:cs typeface="Times New Roman"/>
              </a:rPr>
              <a:t>joined airmail labels and the postage rate of 1/3 per ½ oz. applied.</a:t>
            </a:r>
          </a:p>
        </p:txBody>
      </p:sp>
      <p:pic>
        <p:nvPicPr>
          <p:cNvPr id="5" name="Picture 4" descr="Scan 923.jpe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87293" y="2168053"/>
            <a:ext cx="4136083" cy="2979682"/>
          </a:xfrm>
          <a:prstGeom prst="rect">
            <a:avLst/>
          </a:prstGeom>
        </p:spPr>
      </p:pic>
    </p:spTree>
    <p:extLst>
      <p:ext uri="{BB962C8B-B14F-4D97-AF65-F5344CB8AC3E}">
        <p14:creationId xmlns:p14="http://schemas.microsoft.com/office/powerpoint/2010/main" val="22462903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ADD965-F65A-6720-6FC9-CA41EBD69C5A}"/>
              </a:ext>
            </a:extLst>
          </p:cNvPr>
          <p:cNvSpPr txBox="1"/>
          <p:nvPr/>
        </p:nvSpPr>
        <p:spPr>
          <a:xfrm>
            <a:off x="165538" y="285079"/>
            <a:ext cx="524991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Stage 3 Empire Airmail Scheme commencing July 1938</a:t>
            </a:r>
          </a:p>
        </p:txBody>
      </p:sp>
      <p:pic>
        <p:nvPicPr>
          <p:cNvPr id="3" name="Picture 2">
            <a:extLst>
              <a:ext uri="{FF2B5EF4-FFF2-40B4-BE49-F238E27FC236}">
                <a16:creationId xmlns:a16="http://schemas.microsoft.com/office/drawing/2014/main" id="{FB7ADCF2-2453-31B1-C196-2F10F3E21D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5538" y="840829"/>
            <a:ext cx="3384959" cy="5097516"/>
          </a:xfrm>
          <a:prstGeom prst="rect">
            <a:avLst/>
          </a:prstGeom>
        </p:spPr>
      </p:pic>
      <p:sp>
        <p:nvSpPr>
          <p:cNvPr id="4" name="TextBox 3">
            <a:extLst>
              <a:ext uri="{FF2B5EF4-FFF2-40B4-BE49-F238E27FC236}">
                <a16:creationId xmlns:a16="http://schemas.microsoft.com/office/drawing/2014/main" id="{09390CC0-2160-D57F-BDC7-58A77AEE678E}"/>
              </a:ext>
            </a:extLst>
          </p:cNvPr>
          <p:cNvSpPr txBox="1"/>
          <p:nvPr/>
        </p:nvSpPr>
        <p:spPr>
          <a:xfrm>
            <a:off x="3512409" y="551568"/>
            <a:ext cx="4922144" cy="1292662"/>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The third and final stage of the Empire Airmail Scheme was introduced with effect from Services DN 112 from Durban and DS 117 from Southampton.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They carried the first ‘all up’ mail from/to Alexandria to link with the Imperial Airways Eastern Service.</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C0FC33D-4E1B-BE18-5AC5-9C226659DD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422" y="1751233"/>
            <a:ext cx="2914650" cy="2354907"/>
          </a:xfrm>
          <a:prstGeom prst="rect">
            <a:avLst/>
          </a:prstGeom>
        </p:spPr>
      </p:pic>
      <p:pic>
        <p:nvPicPr>
          <p:cNvPr id="7" name="Picture 6">
            <a:extLst>
              <a:ext uri="{FF2B5EF4-FFF2-40B4-BE49-F238E27FC236}">
                <a16:creationId xmlns:a16="http://schemas.microsoft.com/office/drawing/2014/main" id="{0D5CF29F-54B0-4507-902D-952FD48CC1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05085" y="2263232"/>
            <a:ext cx="1992368" cy="1330910"/>
          </a:xfrm>
          <a:prstGeom prst="rect">
            <a:avLst/>
          </a:prstGeom>
        </p:spPr>
      </p:pic>
      <p:sp>
        <p:nvSpPr>
          <p:cNvPr id="8" name="TextBox 7">
            <a:extLst>
              <a:ext uri="{FF2B5EF4-FFF2-40B4-BE49-F238E27FC236}">
                <a16:creationId xmlns:a16="http://schemas.microsoft.com/office/drawing/2014/main" id="{42334F8E-E483-6A4B-7130-A6575FB00CF0}"/>
              </a:ext>
            </a:extLst>
          </p:cNvPr>
          <p:cNvSpPr txBox="1"/>
          <p:nvPr/>
        </p:nvSpPr>
        <p:spPr>
          <a:xfrm>
            <a:off x="3633952" y="4365077"/>
            <a:ext cx="4800600" cy="1754326"/>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Registered Cover dated Khartoum 19 August. Backstamp Athens 21 August 1938.</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DN119 departing Khartoum on the 21 August arriving in Athens the following day.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Canopus.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30ml per 20g plus Registration fee of 20 ml.</a:t>
            </a:r>
          </a:p>
        </p:txBody>
      </p:sp>
    </p:spTree>
    <p:extLst>
      <p:ext uri="{BB962C8B-B14F-4D97-AF65-F5344CB8AC3E}">
        <p14:creationId xmlns:p14="http://schemas.microsoft.com/office/powerpoint/2010/main" val="34869712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4628" y="452694"/>
            <a:ext cx="2715853" cy="276999"/>
          </a:xfrm>
          <a:prstGeom prst="rect">
            <a:avLst/>
          </a:prstGeom>
          <a:noFill/>
        </p:spPr>
        <p:txBody>
          <a:bodyPr wrap="square" rtlCol="0">
            <a:spAutoFit/>
          </a:bodyPr>
          <a:lstStyle/>
          <a:p>
            <a:r>
              <a:rPr lang="en-US" sz="1200" b="1" dirty="0">
                <a:latin typeface="Times New Roman"/>
                <a:cs typeface="Times New Roman"/>
              </a:rPr>
              <a:t>DLH Feeder Service to Germany</a:t>
            </a:r>
          </a:p>
        </p:txBody>
      </p:sp>
      <p:pic>
        <p:nvPicPr>
          <p:cNvPr id="3" name="Picture 2"/>
          <p:cNvPicPr>
            <a:picLocks noChangeAspect="1"/>
          </p:cNvPicPr>
          <p:nvPr/>
        </p:nvPicPr>
        <p:blipFill>
          <a:blip r:embed="rId2"/>
          <a:stretch>
            <a:fillRect/>
          </a:stretch>
        </p:blipFill>
        <p:spPr>
          <a:xfrm>
            <a:off x="364628" y="986721"/>
            <a:ext cx="5435142" cy="4329514"/>
          </a:xfrm>
          <a:prstGeom prst="rect">
            <a:avLst/>
          </a:prstGeom>
        </p:spPr>
      </p:pic>
      <p:pic>
        <p:nvPicPr>
          <p:cNvPr id="4" name="Picture 3"/>
          <p:cNvPicPr>
            <a:picLocks noChangeAspect="1"/>
          </p:cNvPicPr>
          <p:nvPr/>
        </p:nvPicPr>
        <p:blipFill>
          <a:blip r:embed="rId3"/>
          <a:stretch>
            <a:fillRect/>
          </a:stretch>
        </p:blipFill>
        <p:spPr>
          <a:xfrm>
            <a:off x="5489796" y="4288019"/>
            <a:ext cx="3303239" cy="2324860"/>
          </a:xfrm>
          <a:prstGeom prst="rect">
            <a:avLst/>
          </a:prstGeom>
        </p:spPr>
      </p:pic>
      <p:sp>
        <p:nvSpPr>
          <p:cNvPr id="5" name="TextBox 4"/>
          <p:cNvSpPr txBox="1"/>
          <p:nvPr/>
        </p:nvSpPr>
        <p:spPr>
          <a:xfrm>
            <a:off x="6011916" y="986721"/>
            <a:ext cx="2564525" cy="3231654"/>
          </a:xfrm>
          <a:prstGeom prst="rect">
            <a:avLst/>
          </a:prstGeom>
          <a:noFill/>
        </p:spPr>
        <p:txBody>
          <a:bodyPr wrap="square" rtlCol="0">
            <a:spAutoFit/>
          </a:bodyPr>
          <a:lstStyle/>
          <a:p>
            <a:r>
              <a:rPr lang="en-US" sz="1200" dirty="0">
                <a:latin typeface="Times New Roman"/>
                <a:cs typeface="Times New Roman"/>
              </a:rPr>
              <a:t>Cover from Perth (11JUL38)</a:t>
            </a:r>
          </a:p>
          <a:p>
            <a:r>
              <a:rPr lang="en-US" sz="1200" dirty="0">
                <a:latin typeface="Times New Roman"/>
                <a:cs typeface="Times New Roman"/>
              </a:rPr>
              <a:t>carried on IW671 from Brisbane</a:t>
            </a:r>
          </a:p>
          <a:p>
            <a:r>
              <a:rPr lang="en-US" sz="1200" dirty="0">
                <a:latin typeface="Times New Roman"/>
                <a:cs typeface="Times New Roman"/>
              </a:rPr>
              <a:t>on the 18 July arriving Athens 24</a:t>
            </a:r>
          </a:p>
          <a:p>
            <a:r>
              <a:rPr lang="en-US" sz="1200" dirty="0">
                <a:latin typeface="Times New Roman"/>
                <a:cs typeface="Times New Roman"/>
              </a:rPr>
              <a:t>July 1 day late. Flying Boat</a:t>
            </a:r>
          </a:p>
          <a:p>
            <a:r>
              <a:rPr lang="en-US" sz="1200" dirty="0">
                <a:latin typeface="Times New Roman"/>
                <a:cs typeface="Times New Roman"/>
              </a:rPr>
              <a:t>Adelaide to Singapore and</a:t>
            </a:r>
          </a:p>
          <a:p>
            <a:r>
              <a:rPr lang="en-US" sz="1200" dirty="0">
                <a:latin typeface="Times New Roman"/>
                <a:cs typeface="Times New Roman"/>
              </a:rPr>
              <a:t>Cassiopeia to Athens.</a:t>
            </a:r>
          </a:p>
          <a:p>
            <a:endParaRPr lang="en-US" sz="1200" dirty="0">
              <a:latin typeface="Times New Roman"/>
              <a:cs typeface="Times New Roman"/>
            </a:endParaRPr>
          </a:p>
          <a:p>
            <a:r>
              <a:rPr lang="en-US" sz="1200" dirty="0">
                <a:latin typeface="Times New Roman"/>
                <a:cs typeface="Times New Roman"/>
              </a:rPr>
              <a:t>Austria was annexed by Germany</a:t>
            </a:r>
          </a:p>
          <a:p>
            <a:r>
              <a:rPr lang="en-US" sz="1200" dirty="0">
                <a:latin typeface="Times New Roman"/>
                <a:cs typeface="Times New Roman"/>
              </a:rPr>
              <a:t>on the 13 March 1938. The mail</a:t>
            </a:r>
          </a:p>
          <a:p>
            <a:r>
              <a:rPr lang="en-US" sz="1200" dirty="0">
                <a:latin typeface="Times New Roman"/>
                <a:cs typeface="Times New Roman"/>
              </a:rPr>
              <a:t>was transferred to the DLH service</a:t>
            </a:r>
          </a:p>
          <a:p>
            <a:r>
              <a:rPr lang="en-US" sz="1200" dirty="0">
                <a:latin typeface="Times New Roman"/>
                <a:cs typeface="Times New Roman"/>
              </a:rPr>
              <a:t>from Athens to Berlin. Timetable</a:t>
            </a:r>
          </a:p>
          <a:p>
            <a:r>
              <a:rPr lang="en-US" sz="1200" dirty="0">
                <a:latin typeface="Times New Roman"/>
                <a:cs typeface="Times New Roman"/>
              </a:rPr>
              <a:t>Athens 6am – Vienna 13.20 and</a:t>
            </a:r>
          </a:p>
          <a:p>
            <a:r>
              <a:rPr lang="en-US" sz="1200" dirty="0">
                <a:latin typeface="Times New Roman"/>
                <a:cs typeface="Times New Roman"/>
              </a:rPr>
              <a:t>Berlin 16.30. The service was</a:t>
            </a:r>
          </a:p>
          <a:p>
            <a:r>
              <a:rPr lang="en-US" sz="1200" dirty="0">
                <a:latin typeface="Times New Roman"/>
                <a:cs typeface="Times New Roman"/>
              </a:rPr>
              <a:t>seasonal and at this time operated</a:t>
            </a:r>
          </a:p>
          <a:p>
            <a:r>
              <a:rPr lang="en-US" sz="1200" dirty="0">
                <a:latin typeface="Times New Roman"/>
                <a:cs typeface="Times New Roman"/>
              </a:rPr>
              <a:t>every weekday.</a:t>
            </a:r>
          </a:p>
          <a:p>
            <a:endParaRPr lang="en-US" sz="1200" dirty="0">
              <a:latin typeface="Times New Roman"/>
              <a:cs typeface="Times New Roman"/>
            </a:endParaRPr>
          </a:p>
          <a:p>
            <a:r>
              <a:rPr lang="en-US" sz="1200" dirty="0">
                <a:latin typeface="Times New Roman"/>
                <a:cs typeface="Times New Roman"/>
              </a:rPr>
              <a:t>Operated by Junkers JU52.</a:t>
            </a:r>
          </a:p>
        </p:txBody>
      </p:sp>
      <p:sp>
        <p:nvSpPr>
          <p:cNvPr id="6" name="TextBox 5"/>
          <p:cNvSpPr txBox="1"/>
          <p:nvPr/>
        </p:nvSpPr>
        <p:spPr>
          <a:xfrm>
            <a:off x="2288358" y="5532927"/>
            <a:ext cx="2275784" cy="646331"/>
          </a:xfrm>
          <a:prstGeom prst="rect">
            <a:avLst/>
          </a:prstGeom>
          <a:noFill/>
        </p:spPr>
        <p:txBody>
          <a:bodyPr wrap="square" rtlCol="0">
            <a:spAutoFit/>
          </a:bodyPr>
          <a:lstStyle/>
          <a:p>
            <a:r>
              <a:rPr lang="en-US" sz="1200" dirty="0" err="1">
                <a:latin typeface="Times New Roman"/>
                <a:cs typeface="Times New Roman"/>
              </a:rPr>
              <a:t>Backstamps</a:t>
            </a:r>
            <a:endParaRPr lang="en-US" sz="1200" dirty="0">
              <a:latin typeface="Times New Roman"/>
              <a:cs typeface="Times New Roman"/>
            </a:endParaRPr>
          </a:p>
          <a:p>
            <a:r>
              <a:rPr lang="en-US" sz="1200" dirty="0">
                <a:latin typeface="Times New Roman"/>
                <a:cs typeface="Times New Roman"/>
              </a:rPr>
              <a:t>Athens 24 July 1938</a:t>
            </a:r>
          </a:p>
          <a:p>
            <a:r>
              <a:rPr lang="en-US" sz="1200" dirty="0">
                <a:latin typeface="Times New Roman"/>
                <a:cs typeface="Times New Roman"/>
              </a:rPr>
              <a:t>Vienna 25 July 1938</a:t>
            </a:r>
          </a:p>
        </p:txBody>
      </p:sp>
    </p:spTree>
    <p:extLst>
      <p:ext uri="{BB962C8B-B14F-4D97-AF65-F5344CB8AC3E}">
        <p14:creationId xmlns:p14="http://schemas.microsoft.com/office/powerpoint/2010/main" val="2555596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218A4E61-D307-6AE1-8E3C-05DFC2A89638}"/>
              </a:ext>
            </a:extLst>
          </p:cNvPr>
          <p:cNvSpPr>
            <a:spLocks noChangeAspect="1" noChangeArrowheads="1"/>
          </p:cNvSpPr>
          <p:nvPr/>
        </p:nvSpPr>
        <p:spPr bwMode="auto">
          <a:xfrm>
            <a:off x="4419600" y="3276600"/>
            <a:ext cx="3021724" cy="302172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a:extLst>
              <a:ext uri="{FF2B5EF4-FFF2-40B4-BE49-F238E27FC236}">
                <a16:creationId xmlns:a16="http://schemas.microsoft.com/office/drawing/2014/main" id="{24C38E08-40A7-9AB2-B835-0E7EDA70C2B6}"/>
              </a:ext>
            </a:extLst>
          </p:cNvPr>
          <p:cNvSpPr>
            <a:spLocks noChangeAspect="1" noChangeArrowheads="1"/>
          </p:cNvSpPr>
          <p:nvPr/>
        </p:nvSpPr>
        <p:spPr bwMode="auto">
          <a:xfrm>
            <a:off x="1219200" y="76200"/>
            <a:ext cx="3505200" cy="3505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0885FDFA-5B44-FB12-04BA-9F40293FFA4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440531" y="-631744"/>
            <a:ext cx="6117896" cy="8809770"/>
          </a:xfrm>
          <a:prstGeom prst="rect">
            <a:avLst/>
          </a:prstGeom>
        </p:spPr>
      </p:pic>
      <p:sp>
        <p:nvSpPr>
          <p:cNvPr id="11" name="TextBox 10">
            <a:extLst>
              <a:ext uri="{FF2B5EF4-FFF2-40B4-BE49-F238E27FC236}">
                <a16:creationId xmlns:a16="http://schemas.microsoft.com/office/drawing/2014/main" id="{4AA5A3CC-F141-14A4-6FC9-DDF2B3865061}"/>
              </a:ext>
            </a:extLst>
          </p:cNvPr>
          <p:cNvSpPr txBox="1"/>
          <p:nvPr/>
        </p:nvSpPr>
        <p:spPr>
          <a:xfrm>
            <a:off x="262759" y="294290"/>
            <a:ext cx="5759669"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Imperial Airways Route Map prior to the Introduction of the Flying Boats</a:t>
            </a:r>
          </a:p>
        </p:txBody>
      </p:sp>
    </p:spTree>
    <p:extLst>
      <p:ext uri="{BB962C8B-B14F-4D97-AF65-F5344CB8AC3E}">
        <p14:creationId xmlns:p14="http://schemas.microsoft.com/office/powerpoint/2010/main" val="12557596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E28D81-8054-ACED-2301-487ED0A654FB}"/>
              </a:ext>
            </a:extLst>
          </p:cNvPr>
          <p:cNvSpPr txBox="1"/>
          <p:nvPr/>
        </p:nvSpPr>
        <p:spPr>
          <a:xfrm>
            <a:off x="357352" y="294290"/>
            <a:ext cx="630620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Mail Opened by German Censors July 1939</a:t>
            </a:r>
          </a:p>
        </p:txBody>
      </p:sp>
      <p:pic>
        <p:nvPicPr>
          <p:cNvPr id="3" name="Picture 2">
            <a:extLst>
              <a:ext uri="{FF2B5EF4-FFF2-40B4-BE49-F238E27FC236}">
                <a16:creationId xmlns:a16="http://schemas.microsoft.com/office/drawing/2014/main" id="{A256926A-0255-9568-A292-8CBDCFC619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5593" y="991226"/>
            <a:ext cx="4653455" cy="3044919"/>
          </a:xfrm>
          <a:prstGeom prst="rect">
            <a:avLst/>
          </a:prstGeom>
        </p:spPr>
      </p:pic>
      <p:pic>
        <p:nvPicPr>
          <p:cNvPr id="4" name="Picture 3">
            <a:extLst>
              <a:ext uri="{FF2B5EF4-FFF2-40B4-BE49-F238E27FC236}">
                <a16:creationId xmlns:a16="http://schemas.microsoft.com/office/drawing/2014/main" id="{7390AAA3-FC67-DDFF-00DF-AEDDA4F8F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475592" y="4424987"/>
            <a:ext cx="4653455" cy="1839862"/>
          </a:xfrm>
          <a:prstGeom prst="rect">
            <a:avLst/>
          </a:prstGeom>
        </p:spPr>
      </p:pic>
      <p:sp>
        <p:nvSpPr>
          <p:cNvPr id="5" name="TextBox 4">
            <a:extLst>
              <a:ext uri="{FF2B5EF4-FFF2-40B4-BE49-F238E27FC236}">
                <a16:creationId xmlns:a16="http://schemas.microsoft.com/office/drawing/2014/main" id="{1C4322F6-762B-3555-7BB2-E35D53015B22}"/>
              </a:ext>
            </a:extLst>
          </p:cNvPr>
          <p:cNvSpPr txBox="1"/>
          <p:nvPr/>
        </p:nvSpPr>
        <p:spPr>
          <a:xfrm>
            <a:off x="5559972" y="1576552"/>
            <a:ext cx="2942897" cy="120032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DN213 departed Durban 13 July in Corinna to Southampton arriving 18 July.</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Backstamp Nurnberg 19 July 1939.</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Assume flown from Athens (17 July)??</a:t>
            </a:r>
          </a:p>
        </p:txBody>
      </p:sp>
    </p:spTree>
    <p:extLst>
      <p:ext uri="{BB962C8B-B14F-4D97-AF65-F5344CB8AC3E}">
        <p14:creationId xmlns:p14="http://schemas.microsoft.com/office/powerpoint/2010/main" val="755669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3200" y="3728601"/>
            <a:ext cx="4368800" cy="2984500"/>
          </a:xfrm>
          <a:prstGeom prst="rect">
            <a:avLst/>
          </a:prstGeom>
        </p:spPr>
      </p:pic>
      <p:pic>
        <p:nvPicPr>
          <p:cNvPr id="2" name="Picture 1"/>
          <p:cNvPicPr>
            <a:picLocks noChangeAspect="1"/>
          </p:cNvPicPr>
          <p:nvPr/>
        </p:nvPicPr>
        <p:blipFill>
          <a:blip r:embed="rId3"/>
          <a:stretch>
            <a:fillRect/>
          </a:stretch>
        </p:blipFill>
        <p:spPr>
          <a:xfrm>
            <a:off x="3142005" y="767417"/>
            <a:ext cx="5860545" cy="3684074"/>
          </a:xfrm>
          <a:prstGeom prst="rect">
            <a:avLst/>
          </a:prstGeom>
        </p:spPr>
      </p:pic>
      <p:sp>
        <p:nvSpPr>
          <p:cNvPr id="3" name="TextBox 2"/>
          <p:cNvSpPr txBox="1"/>
          <p:nvPr/>
        </p:nvSpPr>
        <p:spPr>
          <a:xfrm>
            <a:off x="276615" y="301796"/>
            <a:ext cx="4589288" cy="276999"/>
          </a:xfrm>
          <a:prstGeom prst="rect">
            <a:avLst/>
          </a:prstGeom>
          <a:noFill/>
        </p:spPr>
        <p:txBody>
          <a:bodyPr wrap="square" rtlCol="0">
            <a:spAutoFit/>
          </a:bodyPr>
          <a:lstStyle/>
          <a:p>
            <a:r>
              <a:rPr lang="en-US" sz="1200" b="1" dirty="0">
                <a:latin typeface="Times New Roman"/>
                <a:cs typeface="Times New Roman"/>
              </a:rPr>
              <a:t>First Flying Boat Service from Australia 4 July 1938</a:t>
            </a:r>
          </a:p>
        </p:txBody>
      </p:sp>
      <p:sp>
        <p:nvSpPr>
          <p:cNvPr id="5" name="TextBox 4"/>
          <p:cNvSpPr txBox="1"/>
          <p:nvPr/>
        </p:nvSpPr>
        <p:spPr>
          <a:xfrm>
            <a:off x="203200" y="980837"/>
            <a:ext cx="2938805" cy="1477328"/>
          </a:xfrm>
          <a:prstGeom prst="rect">
            <a:avLst/>
          </a:prstGeom>
          <a:noFill/>
        </p:spPr>
        <p:txBody>
          <a:bodyPr wrap="square" rtlCol="0">
            <a:spAutoFit/>
          </a:bodyPr>
          <a:lstStyle/>
          <a:p>
            <a:r>
              <a:rPr lang="en-US" sz="1200" dirty="0">
                <a:latin typeface="Times New Roman"/>
                <a:cs typeface="Times New Roman"/>
              </a:rPr>
              <a:t>First mail to be carried all the way by flying boat. Rate 1/6 per ½ oz. Late Fee of 1d paid. Pilot PW Lynch-</a:t>
            </a:r>
            <a:r>
              <a:rPr lang="en-US" sz="1200" dirty="0" err="1">
                <a:latin typeface="Times New Roman"/>
                <a:cs typeface="Times New Roman"/>
              </a:rPr>
              <a:t>Blosse</a:t>
            </a:r>
            <a:r>
              <a:rPr lang="en-US" sz="1200" dirty="0">
                <a:latin typeface="Times New Roman"/>
                <a:cs typeface="Times New Roman"/>
              </a:rPr>
              <a:t> in Qantas Flying Boat </a:t>
            </a:r>
            <a:r>
              <a:rPr lang="en-US" sz="1200" dirty="0" err="1">
                <a:latin typeface="Times New Roman"/>
                <a:cs typeface="Times New Roman"/>
              </a:rPr>
              <a:t>Cooee</a:t>
            </a:r>
            <a:r>
              <a:rPr lang="en-US" sz="1200" dirty="0">
                <a:latin typeface="Times New Roman"/>
                <a:cs typeface="Times New Roman"/>
              </a:rPr>
              <a:t> VH ABF. Service IW668 first westbound service from Sydney and first operated by S23 Flying Boat.</a:t>
            </a:r>
          </a:p>
          <a:p>
            <a:endParaRPr lang="en-US" dirty="0"/>
          </a:p>
        </p:txBody>
      </p:sp>
      <p:sp>
        <p:nvSpPr>
          <p:cNvPr id="6" name="TextBox 5"/>
          <p:cNvSpPr txBox="1"/>
          <p:nvPr/>
        </p:nvSpPr>
        <p:spPr>
          <a:xfrm>
            <a:off x="5180238" y="4967059"/>
            <a:ext cx="2816440" cy="461665"/>
          </a:xfrm>
          <a:prstGeom prst="rect">
            <a:avLst/>
          </a:prstGeom>
          <a:noFill/>
        </p:spPr>
        <p:txBody>
          <a:bodyPr wrap="square" rtlCol="0">
            <a:spAutoFit/>
          </a:bodyPr>
          <a:lstStyle/>
          <a:p>
            <a:r>
              <a:rPr lang="en-US" sz="1200" dirty="0" err="1">
                <a:latin typeface="Times New Roman"/>
                <a:cs typeface="Times New Roman"/>
              </a:rPr>
              <a:t>Backstamp</a:t>
            </a:r>
            <a:endParaRPr lang="en-US" sz="1200" dirty="0">
              <a:latin typeface="Times New Roman"/>
              <a:cs typeface="Times New Roman"/>
            </a:endParaRPr>
          </a:p>
          <a:p>
            <a:r>
              <a:rPr lang="en-US" sz="1200" dirty="0">
                <a:latin typeface="Times New Roman"/>
                <a:cs typeface="Times New Roman"/>
              </a:rPr>
              <a:t>15 July 1938 Kent</a:t>
            </a:r>
          </a:p>
        </p:txBody>
      </p:sp>
    </p:spTree>
    <p:extLst>
      <p:ext uri="{BB962C8B-B14F-4D97-AF65-F5344CB8AC3E}">
        <p14:creationId xmlns:p14="http://schemas.microsoft.com/office/powerpoint/2010/main" val="35799086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84065F-E47B-0255-DAED-E0754DB65C4D}"/>
              </a:ext>
            </a:extLst>
          </p:cNvPr>
          <p:cNvSpPr txBox="1"/>
          <p:nvPr/>
        </p:nvSpPr>
        <p:spPr>
          <a:xfrm>
            <a:off x="231228" y="231228"/>
            <a:ext cx="831368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First Dispatch under Stage 3 EAMS South Africa to New Zealand</a:t>
            </a:r>
          </a:p>
        </p:txBody>
      </p:sp>
      <p:sp>
        <p:nvSpPr>
          <p:cNvPr id="3" name="TextBox 2">
            <a:extLst>
              <a:ext uri="{FF2B5EF4-FFF2-40B4-BE49-F238E27FC236}">
                <a16:creationId xmlns:a16="http://schemas.microsoft.com/office/drawing/2014/main" id="{6AB0CA74-CD18-5290-3DDA-12E63078C484}"/>
              </a:ext>
            </a:extLst>
          </p:cNvPr>
          <p:cNvSpPr txBox="1"/>
          <p:nvPr/>
        </p:nvSpPr>
        <p:spPr>
          <a:xfrm>
            <a:off x="283779" y="798786"/>
            <a:ext cx="8639504"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Flight DN112 left Durban on 24 July 1938 in the Corsair arriving at Alexandria on the 29 July. Mail was transferred to the Eastern Service IE665 to Sydney in Capella arriving on the 9 August. The mail steamer service to New Zealand. Backstamp Carterton 18 August 1938.</a:t>
            </a:r>
          </a:p>
        </p:txBody>
      </p:sp>
      <p:pic>
        <p:nvPicPr>
          <p:cNvPr id="4" name="Picture 3">
            <a:extLst>
              <a:ext uri="{FF2B5EF4-FFF2-40B4-BE49-F238E27FC236}">
                <a16:creationId xmlns:a16="http://schemas.microsoft.com/office/drawing/2014/main" id="{7E5A7F0D-4978-FD44-3BA7-6B00A27AE3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4941" y="1863643"/>
            <a:ext cx="5042338" cy="3130714"/>
          </a:xfrm>
          <a:prstGeom prst="rect">
            <a:avLst/>
          </a:prstGeom>
        </p:spPr>
      </p:pic>
      <p:pic>
        <p:nvPicPr>
          <p:cNvPr id="5" name="Picture 4">
            <a:extLst>
              <a:ext uri="{FF2B5EF4-FFF2-40B4-BE49-F238E27FC236}">
                <a16:creationId xmlns:a16="http://schemas.microsoft.com/office/drawing/2014/main" id="{201AD9D7-6C83-EE54-6FF1-2DF3B9C10D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3621" y="2344725"/>
            <a:ext cx="3451976" cy="2168549"/>
          </a:xfrm>
          <a:prstGeom prst="rect">
            <a:avLst/>
          </a:prstGeom>
        </p:spPr>
      </p:pic>
    </p:spTree>
    <p:extLst>
      <p:ext uri="{BB962C8B-B14F-4D97-AF65-F5344CB8AC3E}">
        <p14:creationId xmlns:p14="http://schemas.microsoft.com/office/powerpoint/2010/main" val="1951124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7789" y="452694"/>
            <a:ext cx="4337820" cy="276999"/>
          </a:xfrm>
          <a:prstGeom prst="rect">
            <a:avLst/>
          </a:prstGeom>
          <a:noFill/>
        </p:spPr>
        <p:txBody>
          <a:bodyPr wrap="square" rtlCol="0">
            <a:spAutoFit/>
          </a:bodyPr>
          <a:lstStyle/>
          <a:p>
            <a:r>
              <a:rPr lang="en-US" sz="1200" b="1" dirty="0">
                <a:latin typeface="Times New Roman"/>
                <a:cs typeface="Times New Roman"/>
              </a:rPr>
              <a:t>Empire Airmail Scheme </a:t>
            </a:r>
            <a:r>
              <a:rPr lang="mr-IN" sz="1200" b="1" dirty="0">
                <a:latin typeface="Times New Roman"/>
                <a:cs typeface="Times New Roman"/>
              </a:rPr>
              <a:t>–</a:t>
            </a:r>
            <a:r>
              <a:rPr lang="en-US" sz="1200" b="1" dirty="0">
                <a:latin typeface="Times New Roman"/>
                <a:cs typeface="Times New Roman"/>
              </a:rPr>
              <a:t> Stage 3 Australia</a:t>
            </a:r>
          </a:p>
        </p:txBody>
      </p:sp>
      <p:pic>
        <p:nvPicPr>
          <p:cNvPr id="3" name="Picture 2"/>
          <p:cNvPicPr>
            <a:picLocks noChangeAspect="1"/>
          </p:cNvPicPr>
          <p:nvPr/>
        </p:nvPicPr>
        <p:blipFill>
          <a:blip r:embed="rId2"/>
          <a:stretch>
            <a:fillRect/>
          </a:stretch>
        </p:blipFill>
        <p:spPr>
          <a:xfrm>
            <a:off x="3055333" y="729693"/>
            <a:ext cx="5902763" cy="4053579"/>
          </a:xfrm>
          <a:prstGeom prst="rect">
            <a:avLst/>
          </a:prstGeom>
        </p:spPr>
      </p:pic>
      <p:pic>
        <p:nvPicPr>
          <p:cNvPr id="4" name="Picture 3"/>
          <p:cNvPicPr>
            <a:picLocks noChangeAspect="1"/>
          </p:cNvPicPr>
          <p:nvPr/>
        </p:nvPicPr>
        <p:blipFill>
          <a:blip r:embed="rId3"/>
          <a:stretch>
            <a:fillRect/>
          </a:stretch>
        </p:blipFill>
        <p:spPr>
          <a:xfrm>
            <a:off x="0" y="928977"/>
            <a:ext cx="3086100" cy="4622800"/>
          </a:xfrm>
          <a:prstGeom prst="rect">
            <a:avLst/>
          </a:prstGeom>
        </p:spPr>
      </p:pic>
      <p:pic>
        <p:nvPicPr>
          <p:cNvPr id="5" name="Picture 4"/>
          <p:cNvPicPr>
            <a:picLocks noChangeAspect="1"/>
          </p:cNvPicPr>
          <p:nvPr/>
        </p:nvPicPr>
        <p:blipFill>
          <a:blip r:embed="rId4"/>
          <a:stretch>
            <a:fillRect/>
          </a:stretch>
        </p:blipFill>
        <p:spPr>
          <a:xfrm>
            <a:off x="3086101" y="3915102"/>
            <a:ext cx="3109290" cy="2810950"/>
          </a:xfrm>
          <a:prstGeom prst="rect">
            <a:avLst/>
          </a:prstGeom>
        </p:spPr>
      </p:pic>
      <p:sp>
        <p:nvSpPr>
          <p:cNvPr id="6" name="Left Arrow 5"/>
          <p:cNvSpPr/>
          <p:nvPr/>
        </p:nvSpPr>
        <p:spPr>
          <a:xfrm>
            <a:off x="8654796" y="2310375"/>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5275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00931" y="0"/>
            <a:ext cx="6843069" cy="4856745"/>
          </a:xfrm>
          <a:prstGeom prst="rect">
            <a:avLst/>
          </a:prstGeom>
        </p:spPr>
      </p:pic>
      <p:sp>
        <p:nvSpPr>
          <p:cNvPr id="3" name="TextBox 2"/>
          <p:cNvSpPr txBox="1"/>
          <p:nvPr/>
        </p:nvSpPr>
        <p:spPr>
          <a:xfrm>
            <a:off x="251468" y="389820"/>
            <a:ext cx="1545802" cy="830997"/>
          </a:xfrm>
          <a:prstGeom prst="rect">
            <a:avLst/>
          </a:prstGeom>
          <a:noFill/>
        </p:spPr>
        <p:txBody>
          <a:bodyPr wrap="square" rtlCol="0">
            <a:spAutoFit/>
          </a:bodyPr>
          <a:lstStyle/>
          <a:p>
            <a:r>
              <a:rPr lang="en-US" sz="1200" b="1" dirty="0">
                <a:latin typeface="Times New Roman"/>
                <a:cs typeface="Times New Roman"/>
              </a:rPr>
              <a:t>First Flight under the Empire Airmail Scheme to Australia 28 July 1938 </a:t>
            </a:r>
          </a:p>
        </p:txBody>
      </p:sp>
      <p:pic>
        <p:nvPicPr>
          <p:cNvPr id="4" name="Picture 3"/>
          <p:cNvPicPr>
            <a:picLocks noChangeAspect="1"/>
          </p:cNvPicPr>
          <p:nvPr/>
        </p:nvPicPr>
        <p:blipFill>
          <a:blip r:embed="rId3"/>
          <a:stretch>
            <a:fillRect/>
          </a:stretch>
        </p:blipFill>
        <p:spPr>
          <a:xfrm>
            <a:off x="0" y="1369560"/>
            <a:ext cx="3178172" cy="4003512"/>
          </a:xfrm>
          <a:prstGeom prst="rect">
            <a:avLst/>
          </a:prstGeom>
        </p:spPr>
      </p:pic>
      <p:pic>
        <p:nvPicPr>
          <p:cNvPr id="5" name="Picture 4"/>
          <p:cNvPicPr>
            <a:picLocks noChangeAspect="1"/>
          </p:cNvPicPr>
          <p:nvPr/>
        </p:nvPicPr>
        <p:blipFill>
          <a:blip r:embed="rId4"/>
          <a:stretch>
            <a:fillRect/>
          </a:stretch>
        </p:blipFill>
        <p:spPr>
          <a:xfrm>
            <a:off x="4619905" y="3371316"/>
            <a:ext cx="4524095" cy="3486684"/>
          </a:xfrm>
          <a:prstGeom prst="rect">
            <a:avLst/>
          </a:prstGeom>
        </p:spPr>
      </p:pic>
      <p:pic>
        <p:nvPicPr>
          <p:cNvPr id="6" name="Picture 5">
            <a:extLst>
              <a:ext uri="{FF2B5EF4-FFF2-40B4-BE49-F238E27FC236}">
                <a16:creationId xmlns:a16="http://schemas.microsoft.com/office/drawing/2014/main" id="{2ED769AE-76EA-584C-2BCF-581075D5269D}"/>
              </a:ext>
            </a:extLst>
          </p:cNvPr>
          <p:cNvPicPr>
            <a:picLocks noChangeAspect="1"/>
          </p:cNvPicPr>
          <p:nvPr/>
        </p:nvPicPr>
        <p:blipFill>
          <a:blip r:embed="rId5"/>
          <a:stretch>
            <a:fillRect/>
          </a:stretch>
        </p:blipFill>
        <p:spPr>
          <a:xfrm>
            <a:off x="1780528" y="4278126"/>
            <a:ext cx="1397644" cy="2189892"/>
          </a:xfrm>
          <a:prstGeom prst="rect">
            <a:avLst/>
          </a:prstGeom>
        </p:spPr>
      </p:pic>
    </p:spTree>
    <p:extLst>
      <p:ext uri="{BB962C8B-B14F-4D97-AF65-F5344CB8AC3E}">
        <p14:creationId xmlns:p14="http://schemas.microsoft.com/office/powerpoint/2010/main" val="77475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715D38-E182-A700-A411-483AE1D5248A}"/>
              </a:ext>
            </a:extLst>
          </p:cNvPr>
          <p:cNvSpPr txBox="1"/>
          <p:nvPr/>
        </p:nvSpPr>
        <p:spPr>
          <a:xfrm>
            <a:off x="157655" y="210207"/>
            <a:ext cx="878664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Stage 3 of the Empire Airmail Scheme – South Africa Govt issued dual language leaflet on full rollout of the Empire Airmail Scheme</a:t>
            </a:r>
          </a:p>
        </p:txBody>
      </p:sp>
      <p:pic>
        <p:nvPicPr>
          <p:cNvPr id="4" name="Picture 3">
            <a:extLst>
              <a:ext uri="{FF2B5EF4-FFF2-40B4-BE49-F238E27FC236}">
                <a16:creationId xmlns:a16="http://schemas.microsoft.com/office/drawing/2014/main" id="{BFDCC690-97F7-7398-7004-EFE43DECC5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888087" y="-400880"/>
            <a:ext cx="5081827" cy="6858000"/>
          </a:xfrm>
          <a:prstGeom prst="rect">
            <a:avLst/>
          </a:prstGeom>
        </p:spPr>
      </p:pic>
      <p:pic>
        <p:nvPicPr>
          <p:cNvPr id="5" name="Picture 4">
            <a:extLst>
              <a:ext uri="{FF2B5EF4-FFF2-40B4-BE49-F238E27FC236}">
                <a16:creationId xmlns:a16="http://schemas.microsoft.com/office/drawing/2014/main" id="{75E5294D-EF1D-65C2-E513-D4998859E2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6612164" y="4296913"/>
            <a:ext cx="1805465" cy="3258207"/>
          </a:xfrm>
          <a:prstGeom prst="rect">
            <a:avLst/>
          </a:prstGeom>
        </p:spPr>
      </p:pic>
      <p:pic>
        <p:nvPicPr>
          <p:cNvPr id="3" name="Picture 2">
            <a:extLst>
              <a:ext uri="{FF2B5EF4-FFF2-40B4-BE49-F238E27FC236}">
                <a16:creationId xmlns:a16="http://schemas.microsoft.com/office/drawing/2014/main" id="{1068E8B6-AEE3-B626-5D12-A83B5E02AA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6801858" y="1547137"/>
            <a:ext cx="1991010" cy="2693274"/>
          </a:xfrm>
          <a:prstGeom prst="rect">
            <a:avLst/>
          </a:prstGeom>
        </p:spPr>
      </p:pic>
    </p:spTree>
    <p:extLst>
      <p:ext uri="{BB962C8B-B14F-4D97-AF65-F5344CB8AC3E}">
        <p14:creationId xmlns:p14="http://schemas.microsoft.com/office/powerpoint/2010/main" val="30390656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7D9E23-D4B8-7663-03FE-95D187AD54FE}"/>
              </a:ext>
            </a:extLst>
          </p:cNvPr>
          <p:cNvSpPr txBox="1"/>
          <p:nvPr/>
        </p:nvSpPr>
        <p:spPr>
          <a:xfrm>
            <a:off x="280380" y="231229"/>
            <a:ext cx="3692530"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Winter Timetable Commencing 30 September 1938 </a:t>
            </a:r>
          </a:p>
        </p:txBody>
      </p:sp>
      <p:sp>
        <p:nvSpPr>
          <p:cNvPr id="3" name="TextBox 2">
            <a:extLst>
              <a:ext uri="{FF2B5EF4-FFF2-40B4-BE49-F238E27FC236}">
                <a16:creationId xmlns:a16="http://schemas.microsoft.com/office/drawing/2014/main" id="{57755850-EB53-5A7D-378A-CA20A2884F94}"/>
              </a:ext>
            </a:extLst>
          </p:cNvPr>
          <p:cNvSpPr txBox="1"/>
          <p:nvPr/>
        </p:nvSpPr>
        <p:spPr>
          <a:xfrm>
            <a:off x="126124" y="725214"/>
            <a:ext cx="4235669" cy="1107996"/>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The southbound services now take 1 day longer (6 days). Overnight stops towards Africa are Rome, Alexandria, Khartoum, Kisumu and Mozambique, Kisumu, Khartoum, Alexandria and Rome on the return.</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7C8441E-EA7B-C314-9314-38851D6F12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0380" y="1699135"/>
            <a:ext cx="3853586" cy="2240408"/>
          </a:xfrm>
          <a:prstGeom prst="rect">
            <a:avLst/>
          </a:prstGeom>
        </p:spPr>
      </p:pic>
      <p:pic>
        <p:nvPicPr>
          <p:cNvPr id="5" name="Picture 4">
            <a:extLst>
              <a:ext uri="{FF2B5EF4-FFF2-40B4-BE49-F238E27FC236}">
                <a16:creationId xmlns:a16="http://schemas.microsoft.com/office/drawing/2014/main" id="{54A3D222-0019-F96F-663E-474FC71F7E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0380" y="4318235"/>
            <a:ext cx="1579951" cy="1302302"/>
          </a:xfrm>
          <a:prstGeom prst="rect">
            <a:avLst/>
          </a:prstGeom>
        </p:spPr>
      </p:pic>
      <p:pic>
        <p:nvPicPr>
          <p:cNvPr id="6" name="Picture 5">
            <a:extLst>
              <a:ext uri="{FF2B5EF4-FFF2-40B4-BE49-F238E27FC236}">
                <a16:creationId xmlns:a16="http://schemas.microsoft.com/office/drawing/2014/main" id="{E41D3433-C56F-6385-6F71-1AFA982B5B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31113" y="500254"/>
            <a:ext cx="3632191" cy="2928746"/>
          </a:xfrm>
          <a:prstGeom prst="rect">
            <a:avLst/>
          </a:prstGeom>
        </p:spPr>
      </p:pic>
      <p:pic>
        <p:nvPicPr>
          <p:cNvPr id="7" name="Picture 6">
            <a:extLst>
              <a:ext uri="{FF2B5EF4-FFF2-40B4-BE49-F238E27FC236}">
                <a16:creationId xmlns:a16="http://schemas.microsoft.com/office/drawing/2014/main" id="{C2C0DDA2-8AB9-6C91-24F0-DA655517B7A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61396" y="4318235"/>
            <a:ext cx="1724562" cy="1374059"/>
          </a:xfrm>
          <a:prstGeom prst="rect">
            <a:avLst/>
          </a:prstGeom>
        </p:spPr>
      </p:pic>
      <p:sp>
        <p:nvSpPr>
          <p:cNvPr id="8" name="TextBox 7">
            <a:extLst>
              <a:ext uri="{FF2B5EF4-FFF2-40B4-BE49-F238E27FC236}">
                <a16:creationId xmlns:a16="http://schemas.microsoft.com/office/drawing/2014/main" id="{E6692939-8679-4BE4-1E54-EAAA733663A8}"/>
              </a:ext>
            </a:extLst>
          </p:cNvPr>
          <p:cNvSpPr txBox="1"/>
          <p:nvPr/>
        </p:nvSpPr>
        <p:spPr>
          <a:xfrm>
            <a:off x="1894443" y="4073960"/>
            <a:ext cx="2632841" cy="309315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Registered cover Port Sudan Quays dated 5 November. Registered Khartoum 7 November.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DN142 Khartoum 9 November arriving Southampton 11 November. Aircraft Challenger.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Rate 15ml per 15 g plus 20ml Registration.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First mail from South African Airways first return Kalahari Desert Feeder Service carried.</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4AE882A-0D22-E392-7912-10D5755EFB78}"/>
              </a:ext>
            </a:extLst>
          </p:cNvPr>
          <p:cNvSpPr txBox="1"/>
          <p:nvPr/>
        </p:nvSpPr>
        <p:spPr>
          <a:xfrm>
            <a:off x="6440214" y="3815255"/>
            <a:ext cx="2423406"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Registered Cover from Juba dated 29 December 1938. Backstamp Brindisi 1 January, Milan and Zurich 2 January 1939.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KN79 left Khartoum 31 December arriving Brindisi the following day. Aircraft Clio until Alexandria then </a:t>
            </a:r>
            <a:r>
              <a:rPr lang="en-US" sz="1200" dirty="0" err="1">
                <a:latin typeface="Times New Roman" panose="02020603050405020304" pitchFamily="18" charset="0"/>
                <a:cs typeface="Times New Roman" panose="02020603050405020304" pitchFamily="18" charset="0"/>
              </a:rPr>
              <a:t>Coogee</a:t>
            </a:r>
            <a:r>
              <a:rPr lang="en-US" sz="1200" dirty="0">
                <a:latin typeface="Times New Roman" panose="02020603050405020304" pitchFamily="18" charset="0"/>
                <a:cs typeface="Times New Roman" panose="02020603050405020304" pitchFamily="18" charset="0"/>
              </a:rPr>
              <a: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Rate 30 ml per 20g plus 20ml Registration fee. </a:t>
            </a:r>
          </a:p>
        </p:txBody>
      </p:sp>
    </p:spTree>
    <p:extLst>
      <p:ext uri="{BB962C8B-B14F-4D97-AF65-F5344CB8AC3E}">
        <p14:creationId xmlns:p14="http://schemas.microsoft.com/office/powerpoint/2010/main" val="38545562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60CEA8-8826-7128-71D4-A8AF4E6CEA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1487" y="704192"/>
            <a:ext cx="5362849" cy="3101406"/>
          </a:xfrm>
          <a:prstGeom prst="rect">
            <a:avLst/>
          </a:prstGeom>
        </p:spPr>
      </p:pic>
      <p:pic>
        <p:nvPicPr>
          <p:cNvPr id="3" name="Picture 2">
            <a:extLst>
              <a:ext uri="{FF2B5EF4-FFF2-40B4-BE49-F238E27FC236}">
                <a16:creationId xmlns:a16="http://schemas.microsoft.com/office/drawing/2014/main" id="{1C27DE09-E33A-A097-1CA5-FD76A636AC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5193" y="4861625"/>
            <a:ext cx="4215436" cy="1581217"/>
          </a:xfrm>
          <a:prstGeom prst="rect">
            <a:avLst/>
          </a:prstGeom>
        </p:spPr>
      </p:pic>
      <p:sp>
        <p:nvSpPr>
          <p:cNvPr id="5" name="TextBox 4">
            <a:extLst>
              <a:ext uri="{FF2B5EF4-FFF2-40B4-BE49-F238E27FC236}">
                <a16:creationId xmlns:a16="http://schemas.microsoft.com/office/drawing/2014/main" id="{74872267-506C-3A52-A627-D6021A13DACF}"/>
              </a:ext>
            </a:extLst>
          </p:cNvPr>
          <p:cNvSpPr txBox="1"/>
          <p:nvPr/>
        </p:nvSpPr>
        <p:spPr>
          <a:xfrm>
            <a:off x="436179" y="216252"/>
            <a:ext cx="7877504" cy="276999"/>
          </a:xfrm>
          <a:prstGeom prst="rect">
            <a:avLst/>
          </a:prstGeom>
          <a:noFill/>
        </p:spPr>
        <p:txBody>
          <a:bodyPr wrap="square">
            <a:spAutoFit/>
          </a:bodyPr>
          <a:lstStyle/>
          <a:p>
            <a:r>
              <a:rPr lang="en-GB" sz="1200" b="1" dirty="0">
                <a:effectLst/>
                <a:latin typeface="Times New Roman" panose="02020603050405020304" pitchFamily="18" charset="0"/>
                <a:ea typeface="Aptos" panose="020B0004020202020204" pitchFamily="34" charset="0"/>
              </a:rPr>
              <a:t>IMPERIAL AIRWAYS FLIGHT SW 69 SYDNEY – SOUTHAMPTON 14 -27 JANUARY 1939</a:t>
            </a:r>
          </a:p>
        </p:txBody>
      </p:sp>
      <p:sp>
        <p:nvSpPr>
          <p:cNvPr id="6" name="TextBox 5">
            <a:extLst>
              <a:ext uri="{FF2B5EF4-FFF2-40B4-BE49-F238E27FC236}">
                <a16:creationId xmlns:a16="http://schemas.microsoft.com/office/drawing/2014/main" id="{078CB653-09AC-464A-B3D3-7178FE00DA99}"/>
              </a:ext>
            </a:extLst>
          </p:cNvPr>
          <p:cNvSpPr txBox="1"/>
          <p:nvPr/>
        </p:nvSpPr>
        <p:spPr>
          <a:xfrm>
            <a:off x="6001407" y="977462"/>
            <a:ext cx="2795752" cy="2677656"/>
          </a:xfrm>
          <a:prstGeom prst="rect">
            <a:avLst/>
          </a:prstGeom>
          <a:noFill/>
        </p:spPr>
        <p:txBody>
          <a:bodyPr wrap="square" rtlCol="0">
            <a:spAutoFit/>
          </a:bodyPr>
          <a:lstStyle/>
          <a:p>
            <a:pPr>
              <a:buNone/>
            </a:pPr>
            <a:r>
              <a:rPr lang="en-GB" sz="1200" b="0" dirty="0">
                <a:effectLst/>
                <a:latin typeface="Times New Roman" panose="02020603050405020304" pitchFamily="18" charset="0"/>
                <a:ea typeface="Aptos" panose="020B0004020202020204" pitchFamily="34" charset="0"/>
              </a:rPr>
              <a:t>The Southern Daily Echo of 24 January 1939 reported that “after leaving Brindisi Centaurus encountered a gale and was forced to land at Bastia, Corsica. Fishing boats took off the 13 passengers, but the crew remained aboard. She was delayed again at Marseilles by bad weather”.</a:t>
            </a:r>
            <a:endParaRPr lang="en-GB" sz="1200" b="1" dirty="0">
              <a:effectLst/>
              <a:latin typeface="Times New Roman" panose="02020603050405020304" pitchFamily="18" charset="0"/>
              <a:ea typeface="Aptos" panose="020B0004020202020204" pitchFamily="34" charset="0"/>
            </a:endParaRPr>
          </a:p>
          <a:p>
            <a:pPr>
              <a:buNone/>
            </a:pPr>
            <a:r>
              <a:rPr lang="en-GB" sz="1200" b="0" dirty="0">
                <a:effectLst/>
                <a:latin typeface="Times New Roman" panose="02020603050405020304" pitchFamily="18" charset="0"/>
                <a:ea typeface="Aptos" panose="020B0004020202020204" pitchFamily="34" charset="0"/>
              </a:rPr>
              <a:t> </a:t>
            </a:r>
            <a:endParaRPr lang="en-GB" sz="1200" b="1" dirty="0">
              <a:effectLst/>
              <a:latin typeface="Times New Roman" panose="02020603050405020304" pitchFamily="18" charset="0"/>
              <a:ea typeface="Aptos" panose="020B0004020202020204" pitchFamily="34" charset="0"/>
            </a:endParaRPr>
          </a:p>
          <a:p>
            <a:r>
              <a:rPr lang="en-GB" sz="1200" b="0" dirty="0">
                <a:effectLst/>
                <a:latin typeface="Times New Roman" panose="02020603050405020304" pitchFamily="18" charset="0"/>
                <a:ea typeface="Aptos" panose="020B0004020202020204" pitchFamily="34" charset="0"/>
              </a:rPr>
              <a:t>The mail left Sydney in the Short S23 flying boat Castor on the 14 January transferring to Centaurus at Singapore on the 17 January. The aircraft finally arriving at Southampton on the 27 January 4 days late.</a:t>
            </a:r>
            <a:endParaRPr lang="en-GB" sz="1200" b="1" dirty="0">
              <a:effectLst/>
              <a:latin typeface="Times New Roman" panose="02020603050405020304" pitchFamily="18" charset="0"/>
              <a:ea typeface="Aptos" panose="020B0004020202020204" pitchFamily="34" charset="0"/>
            </a:endParaRPr>
          </a:p>
        </p:txBody>
      </p:sp>
      <p:sp>
        <p:nvSpPr>
          <p:cNvPr id="7" name="TextBox 6">
            <a:extLst>
              <a:ext uri="{FF2B5EF4-FFF2-40B4-BE49-F238E27FC236}">
                <a16:creationId xmlns:a16="http://schemas.microsoft.com/office/drawing/2014/main" id="{EF7FFCDE-8AA9-1DB6-FE01-C737D90F572E}"/>
              </a:ext>
            </a:extLst>
          </p:cNvPr>
          <p:cNvSpPr txBox="1"/>
          <p:nvPr/>
        </p:nvSpPr>
        <p:spPr>
          <a:xfrm>
            <a:off x="436178" y="4067503"/>
            <a:ext cx="5649312" cy="1015663"/>
          </a:xfrm>
          <a:prstGeom prst="rect">
            <a:avLst/>
          </a:prstGeom>
          <a:noFill/>
        </p:spPr>
        <p:txBody>
          <a:bodyPr wrap="square" rtlCol="0">
            <a:spAutoFit/>
          </a:bodyPr>
          <a:lstStyle/>
          <a:p>
            <a:pPr>
              <a:buNone/>
            </a:pPr>
            <a:r>
              <a:rPr lang="en-GB" sz="1200" b="0" dirty="0">
                <a:effectLst/>
                <a:latin typeface="Times New Roman" panose="02020603050405020304" pitchFamily="18" charset="0"/>
                <a:ea typeface="Aptos" panose="020B0004020202020204" pitchFamily="34" charset="0"/>
              </a:rPr>
              <a:t>Cover dated 13 January 1939 at the Empire ‘All Up’ rate of 5d per ½ oz. Special cancellation applied to the reverse of the cover reinforcing that all mail now went by air.</a:t>
            </a:r>
            <a:endParaRPr lang="en-GB" sz="1200" b="1" dirty="0">
              <a:effectLst/>
              <a:latin typeface="Times New Roman" panose="02020603050405020304" pitchFamily="18" charset="0"/>
              <a:ea typeface="Aptos" panose="020B0004020202020204" pitchFamily="34" charset="0"/>
            </a:endParaRPr>
          </a:p>
          <a:p>
            <a:pPr>
              <a:buNone/>
            </a:pPr>
            <a:r>
              <a:rPr lang="en-GB" sz="1800" b="0" dirty="0">
                <a:effectLst/>
                <a:latin typeface="Times New Roman" panose="02020603050405020304" pitchFamily="18" charset="0"/>
                <a:ea typeface="Aptos" panose="020B0004020202020204" pitchFamily="34" charset="0"/>
              </a:rPr>
              <a:t> </a:t>
            </a:r>
            <a:endParaRPr lang="en-GB" sz="1800" b="1" dirty="0">
              <a:effectLst/>
              <a:latin typeface="Times New Roman" panose="02020603050405020304" pitchFamily="18" charset="0"/>
              <a:ea typeface="Aptos" panose="020B0004020202020204" pitchFamily="34" charset="0"/>
            </a:endParaRPr>
          </a:p>
          <a:p>
            <a:r>
              <a:rPr lang="en-GB" sz="1800" b="0" dirty="0">
                <a:effectLst/>
                <a:latin typeface="Times New Roman" panose="02020603050405020304" pitchFamily="18" charset="0"/>
                <a:ea typeface="Aptos" panose="020B0004020202020204" pitchFamily="34" charset="0"/>
              </a:rPr>
              <a:t> </a:t>
            </a:r>
            <a:endParaRPr lang="en-GB" sz="1800" b="1" dirty="0">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378662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2349" y="326946"/>
            <a:ext cx="5079650" cy="276999"/>
          </a:xfrm>
          <a:prstGeom prst="rect">
            <a:avLst/>
          </a:prstGeom>
          <a:noFill/>
        </p:spPr>
        <p:txBody>
          <a:bodyPr wrap="square" rtlCol="0">
            <a:spAutoFit/>
          </a:bodyPr>
          <a:lstStyle/>
          <a:p>
            <a:r>
              <a:rPr lang="en-US" sz="1200" b="1" dirty="0">
                <a:latin typeface="Times New Roman"/>
                <a:cs typeface="Times New Roman"/>
              </a:rPr>
              <a:t>First Flights under Stage 3 of the Empire Airmail Scheme - Australia</a:t>
            </a:r>
          </a:p>
        </p:txBody>
      </p:sp>
      <p:pic>
        <p:nvPicPr>
          <p:cNvPr id="3" name="Picture 2"/>
          <p:cNvPicPr>
            <a:picLocks noChangeAspect="1"/>
          </p:cNvPicPr>
          <p:nvPr/>
        </p:nvPicPr>
        <p:blipFill>
          <a:blip r:embed="rId2"/>
          <a:stretch>
            <a:fillRect/>
          </a:stretch>
        </p:blipFill>
        <p:spPr>
          <a:xfrm>
            <a:off x="100588" y="653392"/>
            <a:ext cx="5548902" cy="3286806"/>
          </a:xfrm>
          <a:prstGeom prst="rect">
            <a:avLst/>
          </a:prstGeom>
        </p:spPr>
      </p:pic>
      <p:pic>
        <p:nvPicPr>
          <p:cNvPr id="4" name="Picture 3"/>
          <p:cNvPicPr>
            <a:picLocks noChangeAspect="1"/>
          </p:cNvPicPr>
          <p:nvPr/>
        </p:nvPicPr>
        <p:blipFill>
          <a:blip r:embed="rId3"/>
          <a:stretch>
            <a:fillRect/>
          </a:stretch>
        </p:blipFill>
        <p:spPr>
          <a:xfrm>
            <a:off x="3366465" y="3454103"/>
            <a:ext cx="5777535" cy="3403897"/>
          </a:xfrm>
          <a:prstGeom prst="rect">
            <a:avLst/>
          </a:prstGeom>
        </p:spPr>
      </p:pic>
      <p:sp>
        <p:nvSpPr>
          <p:cNvPr id="5" name="TextBox 4"/>
          <p:cNvSpPr txBox="1"/>
          <p:nvPr/>
        </p:nvSpPr>
        <p:spPr>
          <a:xfrm>
            <a:off x="5934641" y="930538"/>
            <a:ext cx="2640413" cy="1938992"/>
          </a:xfrm>
          <a:prstGeom prst="rect">
            <a:avLst/>
          </a:prstGeom>
          <a:noFill/>
        </p:spPr>
        <p:txBody>
          <a:bodyPr wrap="square" rtlCol="0">
            <a:spAutoFit/>
          </a:bodyPr>
          <a:lstStyle/>
          <a:p>
            <a:r>
              <a:rPr lang="en-US" sz="1200" dirty="0">
                <a:latin typeface="Times New Roman"/>
                <a:cs typeface="Times New Roman"/>
              </a:rPr>
              <a:t>Test Letter – Postmarked London 25 July 1938 at new rate of 1 ½d per ½  oz – no back stamp.</a:t>
            </a:r>
          </a:p>
          <a:p>
            <a:endParaRPr lang="en-US" sz="1200" dirty="0">
              <a:latin typeface="Times New Roman"/>
              <a:cs typeface="Times New Roman"/>
            </a:endParaRPr>
          </a:p>
          <a:p>
            <a:r>
              <a:rPr lang="en-US" sz="1200" dirty="0">
                <a:latin typeface="Times New Roman"/>
                <a:cs typeface="Times New Roman"/>
              </a:rPr>
              <a:t>Imperial Airways Service SE1 departed</a:t>
            </a:r>
          </a:p>
          <a:p>
            <a:r>
              <a:rPr lang="en-US" sz="1200" dirty="0">
                <a:latin typeface="Times New Roman"/>
                <a:cs typeface="Times New Roman"/>
              </a:rPr>
              <a:t>Southampton on flying boats ‘Calypso’ an ‘</a:t>
            </a:r>
            <a:r>
              <a:rPr lang="en-US" sz="1200" dirty="0" err="1">
                <a:latin typeface="Times New Roman"/>
                <a:cs typeface="Times New Roman"/>
              </a:rPr>
              <a:t>Cameronian</a:t>
            </a:r>
            <a:r>
              <a:rPr lang="en-US" sz="1200" dirty="0">
                <a:latin typeface="Times New Roman"/>
                <a:cs typeface="Times New Roman"/>
              </a:rPr>
              <a:t>’ transferring to the ‘</a:t>
            </a:r>
            <a:r>
              <a:rPr lang="en-US" sz="1200" dirty="0" err="1">
                <a:latin typeface="Times New Roman"/>
                <a:cs typeface="Times New Roman"/>
              </a:rPr>
              <a:t>Capella</a:t>
            </a:r>
            <a:r>
              <a:rPr lang="en-US" sz="1200" dirty="0">
                <a:latin typeface="Times New Roman"/>
                <a:cs typeface="Times New Roman"/>
              </a:rPr>
              <a:t>’ at Alexandria arriving in Sydney on the 6 August.</a:t>
            </a:r>
          </a:p>
          <a:p>
            <a:endParaRPr lang="en-US" sz="1200" dirty="0">
              <a:latin typeface="Times New Roman"/>
              <a:cs typeface="Times New Roman"/>
            </a:endParaRPr>
          </a:p>
        </p:txBody>
      </p:sp>
      <p:sp>
        <p:nvSpPr>
          <p:cNvPr id="6" name="TextBox 5"/>
          <p:cNvSpPr txBox="1"/>
          <p:nvPr/>
        </p:nvSpPr>
        <p:spPr>
          <a:xfrm>
            <a:off x="201175" y="4531715"/>
            <a:ext cx="2841587" cy="1569660"/>
          </a:xfrm>
          <a:prstGeom prst="rect">
            <a:avLst/>
          </a:prstGeom>
          <a:noFill/>
        </p:spPr>
        <p:txBody>
          <a:bodyPr wrap="square" rtlCol="0">
            <a:spAutoFit/>
          </a:bodyPr>
          <a:lstStyle/>
          <a:p>
            <a:r>
              <a:rPr lang="en-US" sz="1200" dirty="0">
                <a:latin typeface="Times New Roman"/>
                <a:cs typeface="Times New Roman"/>
              </a:rPr>
              <a:t>Test Letter – Postmarked GPO Sydney</a:t>
            </a:r>
          </a:p>
          <a:p>
            <a:r>
              <a:rPr lang="en-US" sz="1200" dirty="0">
                <a:latin typeface="Times New Roman"/>
                <a:cs typeface="Times New Roman"/>
              </a:rPr>
              <a:t>2Aug38 at new rate of 5d per ½  </a:t>
            </a:r>
            <a:r>
              <a:rPr lang="en-US" sz="1200" dirty="0" err="1">
                <a:latin typeface="Times New Roman"/>
                <a:cs typeface="Times New Roman"/>
              </a:rPr>
              <a:t>oz</a:t>
            </a:r>
            <a:r>
              <a:rPr lang="en-US" sz="1200" dirty="0">
                <a:latin typeface="Times New Roman"/>
                <a:cs typeface="Times New Roman"/>
              </a:rPr>
              <a:t> -</a:t>
            </a:r>
          </a:p>
          <a:p>
            <a:r>
              <a:rPr lang="en-US" sz="1200" dirty="0" err="1">
                <a:latin typeface="Times New Roman"/>
                <a:cs typeface="Times New Roman"/>
              </a:rPr>
              <a:t>backstamp</a:t>
            </a:r>
            <a:r>
              <a:rPr lang="en-US" sz="1200" dirty="0">
                <a:latin typeface="Times New Roman"/>
                <a:cs typeface="Times New Roman"/>
              </a:rPr>
              <a:t> Wilton Road 12AU38.</a:t>
            </a:r>
          </a:p>
          <a:p>
            <a:endParaRPr lang="en-US" sz="1200" dirty="0">
              <a:latin typeface="Times New Roman"/>
              <a:cs typeface="Times New Roman"/>
            </a:endParaRPr>
          </a:p>
          <a:p>
            <a:r>
              <a:rPr lang="en-US" sz="1200" dirty="0">
                <a:latin typeface="Times New Roman"/>
                <a:cs typeface="Times New Roman"/>
              </a:rPr>
              <a:t>Imperial Airways Service IW 676 departed</a:t>
            </a:r>
          </a:p>
          <a:p>
            <a:r>
              <a:rPr lang="en-US" sz="1200" dirty="0">
                <a:latin typeface="Times New Roman"/>
                <a:cs typeface="Times New Roman"/>
              </a:rPr>
              <a:t>Sydney 2 August in “Carpentaria’</a:t>
            </a:r>
          </a:p>
          <a:p>
            <a:r>
              <a:rPr lang="en-US" sz="1200" dirty="0">
                <a:latin typeface="Times New Roman"/>
                <a:cs typeface="Times New Roman"/>
              </a:rPr>
              <a:t>transferring to the Circe arriving at</a:t>
            </a:r>
          </a:p>
          <a:p>
            <a:r>
              <a:rPr lang="en-US" sz="1200" dirty="0">
                <a:latin typeface="Times New Roman"/>
                <a:cs typeface="Times New Roman"/>
              </a:rPr>
              <a:t>Southampton on 11 August.</a:t>
            </a:r>
          </a:p>
        </p:txBody>
      </p:sp>
    </p:spTree>
    <p:extLst>
      <p:ext uri="{BB962C8B-B14F-4D97-AF65-F5344CB8AC3E}">
        <p14:creationId xmlns:p14="http://schemas.microsoft.com/office/powerpoint/2010/main" val="19747193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58269" y="829881"/>
            <a:ext cx="5184307" cy="3278881"/>
          </a:xfrm>
          <a:prstGeom prst="rect">
            <a:avLst/>
          </a:prstGeom>
        </p:spPr>
      </p:pic>
      <p:sp>
        <p:nvSpPr>
          <p:cNvPr id="3" name="TextBox 2"/>
          <p:cNvSpPr txBox="1"/>
          <p:nvPr/>
        </p:nvSpPr>
        <p:spPr>
          <a:xfrm>
            <a:off x="377202" y="440119"/>
            <a:ext cx="4601862" cy="276999"/>
          </a:xfrm>
          <a:prstGeom prst="rect">
            <a:avLst/>
          </a:prstGeom>
          <a:noFill/>
        </p:spPr>
        <p:txBody>
          <a:bodyPr wrap="square" rtlCol="0">
            <a:spAutoFit/>
          </a:bodyPr>
          <a:lstStyle/>
          <a:p>
            <a:r>
              <a:rPr lang="en-US" sz="1200" b="1" dirty="0">
                <a:latin typeface="Times New Roman"/>
                <a:cs typeface="Times New Roman"/>
              </a:rPr>
              <a:t>Australia </a:t>
            </a:r>
            <a:r>
              <a:rPr lang="mr-IN" sz="1200" b="1" dirty="0">
                <a:latin typeface="Times New Roman"/>
                <a:cs typeface="Times New Roman"/>
              </a:rPr>
              <a:t>–</a:t>
            </a:r>
            <a:r>
              <a:rPr lang="en-US" sz="1200" b="1" dirty="0">
                <a:latin typeface="Times New Roman"/>
                <a:cs typeface="Times New Roman"/>
              </a:rPr>
              <a:t> Flying Boat Bases </a:t>
            </a:r>
            <a:r>
              <a:rPr lang="mr-IN" sz="1200" b="1" dirty="0">
                <a:latin typeface="Times New Roman"/>
                <a:cs typeface="Times New Roman"/>
              </a:rPr>
              <a:t>–</a:t>
            </a:r>
            <a:r>
              <a:rPr lang="en-US" sz="1200" b="1" dirty="0">
                <a:latin typeface="Times New Roman"/>
                <a:cs typeface="Times New Roman"/>
              </a:rPr>
              <a:t> Groote Eylandt and Townsville</a:t>
            </a:r>
          </a:p>
        </p:txBody>
      </p:sp>
      <p:pic>
        <p:nvPicPr>
          <p:cNvPr id="4" name="Picture 3"/>
          <p:cNvPicPr>
            <a:picLocks noChangeAspect="1"/>
          </p:cNvPicPr>
          <p:nvPr/>
        </p:nvPicPr>
        <p:blipFill>
          <a:blip r:embed="rId3"/>
          <a:stretch>
            <a:fillRect/>
          </a:stretch>
        </p:blipFill>
        <p:spPr>
          <a:xfrm>
            <a:off x="1" y="3678832"/>
            <a:ext cx="4979064" cy="3179167"/>
          </a:xfrm>
          <a:prstGeom prst="rect">
            <a:avLst/>
          </a:prstGeom>
        </p:spPr>
      </p:pic>
      <p:pic>
        <p:nvPicPr>
          <p:cNvPr id="5" name="Picture 4"/>
          <p:cNvPicPr>
            <a:picLocks noChangeAspect="1"/>
          </p:cNvPicPr>
          <p:nvPr/>
        </p:nvPicPr>
        <p:blipFill>
          <a:blip r:embed="rId4"/>
          <a:stretch>
            <a:fillRect/>
          </a:stretch>
        </p:blipFill>
        <p:spPr>
          <a:xfrm>
            <a:off x="377202" y="884876"/>
            <a:ext cx="2597685" cy="2544124"/>
          </a:xfrm>
          <a:prstGeom prst="rect">
            <a:avLst/>
          </a:prstGeom>
        </p:spPr>
      </p:pic>
      <p:sp>
        <p:nvSpPr>
          <p:cNvPr id="6" name="TextBox 5"/>
          <p:cNvSpPr txBox="1"/>
          <p:nvPr/>
        </p:nvSpPr>
        <p:spPr>
          <a:xfrm>
            <a:off x="5356265" y="4816161"/>
            <a:ext cx="3386311" cy="646331"/>
          </a:xfrm>
          <a:prstGeom prst="rect">
            <a:avLst/>
          </a:prstGeom>
          <a:noFill/>
        </p:spPr>
        <p:txBody>
          <a:bodyPr wrap="square" rtlCol="0">
            <a:spAutoFit/>
          </a:bodyPr>
          <a:lstStyle/>
          <a:p>
            <a:r>
              <a:rPr lang="en-US" sz="1200" dirty="0">
                <a:latin typeface="Times New Roman"/>
                <a:cs typeface="Times New Roman"/>
              </a:rPr>
              <a:t>New stops introduced on the coast due to the</a:t>
            </a:r>
          </a:p>
          <a:p>
            <a:r>
              <a:rPr lang="en-US" sz="1200" dirty="0">
                <a:latin typeface="Times New Roman"/>
                <a:cs typeface="Times New Roman"/>
              </a:rPr>
              <a:t>introduction of flying boats. Townsville was an</a:t>
            </a:r>
          </a:p>
          <a:p>
            <a:r>
              <a:rPr lang="en-US" sz="1200" dirty="0">
                <a:latin typeface="Times New Roman"/>
                <a:cs typeface="Times New Roman"/>
              </a:rPr>
              <a:t>overnight stop.</a:t>
            </a:r>
          </a:p>
        </p:txBody>
      </p:sp>
    </p:spTree>
    <p:extLst>
      <p:ext uri="{BB962C8B-B14F-4D97-AF65-F5344CB8AC3E}">
        <p14:creationId xmlns:p14="http://schemas.microsoft.com/office/powerpoint/2010/main" val="1865352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4335" y="389820"/>
            <a:ext cx="4840756" cy="276999"/>
          </a:xfrm>
          <a:prstGeom prst="rect">
            <a:avLst/>
          </a:prstGeom>
          <a:noFill/>
        </p:spPr>
        <p:txBody>
          <a:bodyPr wrap="square" rtlCol="0">
            <a:spAutoFit/>
          </a:bodyPr>
          <a:lstStyle/>
          <a:p>
            <a:r>
              <a:rPr lang="en-US" sz="1200" b="1" dirty="0">
                <a:latin typeface="Times New Roman"/>
                <a:cs typeface="Times New Roman"/>
              </a:rPr>
              <a:t>Imperial Airways Passenger Route Map 1935/6 </a:t>
            </a:r>
            <a:r>
              <a:rPr lang="mr-IN" sz="1200" b="1" dirty="0">
                <a:latin typeface="Times New Roman"/>
                <a:cs typeface="Times New Roman"/>
              </a:rPr>
              <a:t>–</a:t>
            </a:r>
            <a:r>
              <a:rPr lang="en-US" sz="1200" b="1" dirty="0">
                <a:latin typeface="Times New Roman"/>
                <a:cs typeface="Times New Roman"/>
              </a:rPr>
              <a:t> land plane service</a:t>
            </a:r>
          </a:p>
        </p:txBody>
      </p:sp>
      <p:pic>
        <p:nvPicPr>
          <p:cNvPr id="3" name="Picture 2"/>
          <p:cNvPicPr>
            <a:picLocks noChangeAspect="1"/>
          </p:cNvPicPr>
          <p:nvPr/>
        </p:nvPicPr>
        <p:blipFill>
          <a:blip r:embed="rId2"/>
          <a:stretch>
            <a:fillRect/>
          </a:stretch>
        </p:blipFill>
        <p:spPr>
          <a:xfrm>
            <a:off x="0" y="666819"/>
            <a:ext cx="9144000" cy="6191181"/>
          </a:xfrm>
          <a:prstGeom prst="rect">
            <a:avLst/>
          </a:prstGeom>
        </p:spPr>
      </p:pic>
    </p:spTree>
    <p:extLst>
      <p:ext uri="{BB962C8B-B14F-4D97-AF65-F5344CB8AC3E}">
        <p14:creationId xmlns:p14="http://schemas.microsoft.com/office/powerpoint/2010/main" val="34271026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52595" y="0"/>
            <a:ext cx="5391405" cy="6858000"/>
          </a:xfrm>
          <a:prstGeom prst="rect">
            <a:avLst/>
          </a:prstGeom>
        </p:spPr>
      </p:pic>
      <p:sp>
        <p:nvSpPr>
          <p:cNvPr id="3" name="TextBox 2"/>
          <p:cNvSpPr txBox="1"/>
          <p:nvPr/>
        </p:nvSpPr>
        <p:spPr>
          <a:xfrm>
            <a:off x="201174" y="2426943"/>
            <a:ext cx="3445110" cy="2123658"/>
          </a:xfrm>
          <a:prstGeom prst="rect">
            <a:avLst/>
          </a:prstGeom>
          <a:noFill/>
        </p:spPr>
        <p:txBody>
          <a:bodyPr wrap="square" rtlCol="0">
            <a:spAutoFit/>
          </a:bodyPr>
          <a:lstStyle/>
          <a:p>
            <a:r>
              <a:rPr lang="en-US" sz="1200" dirty="0">
                <a:latin typeface="Times New Roman"/>
                <a:cs typeface="Times New Roman"/>
              </a:rPr>
              <a:t>Exchange of correspondence between</a:t>
            </a:r>
          </a:p>
          <a:p>
            <a:r>
              <a:rPr lang="en-US" sz="1200" dirty="0">
                <a:latin typeface="Times New Roman"/>
                <a:cs typeface="Times New Roman"/>
              </a:rPr>
              <a:t>AE Rudder who represented IA in</a:t>
            </a:r>
          </a:p>
          <a:p>
            <a:r>
              <a:rPr lang="en-US" sz="1200" dirty="0">
                <a:latin typeface="Times New Roman"/>
                <a:cs typeface="Times New Roman"/>
              </a:rPr>
              <a:t>Australia and Major </a:t>
            </a:r>
            <a:r>
              <a:rPr lang="en-US" sz="1200" dirty="0" err="1">
                <a:latin typeface="Times New Roman"/>
                <a:cs typeface="Times New Roman"/>
              </a:rPr>
              <a:t>Brackley</a:t>
            </a:r>
            <a:r>
              <a:rPr lang="en-US" sz="1200" dirty="0">
                <a:latin typeface="Times New Roman"/>
                <a:cs typeface="Times New Roman"/>
              </a:rPr>
              <a:t> IA Air</a:t>
            </a:r>
          </a:p>
          <a:p>
            <a:r>
              <a:rPr lang="en-US" sz="1200" dirty="0">
                <a:latin typeface="Times New Roman"/>
                <a:cs typeface="Times New Roman"/>
              </a:rPr>
              <a:t>Superintendent in London.</a:t>
            </a:r>
          </a:p>
          <a:p>
            <a:endParaRPr lang="en-US" sz="1200" dirty="0">
              <a:latin typeface="Times New Roman"/>
              <a:cs typeface="Times New Roman"/>
            </a:endParaRPr>
          </a:p>
          <a:p>
            <a:r>
              <a:rPr lang="en-US" sz="1200" dirty="0">
                <a:latin typeface="Times New Roman"/>
                <a:cs typeface="Times New Roman"/>
              </a:rPr>
              <a:t>The subject was the intended location</a:t>
            </a:r>
          </a:p>
          <a:p>
            <a:r>
              <a:rPr lang="en-US" sz="1200" dirty="0">
                <a:latin typeface="Times New Roman"/>
                <a:cs typeface="Times New Roman"/>
              </a:rPr>
              <a:t>of the flying boat base in Sydney.</a:t>
            </a:r>
          </a:p>
          <a:p>
            <a:r>
              <a:rPr lang="en-US" sz="1200" dirty="0">
                <a:latin typeface="Times New Roman"/>
                <a:cs typeface="Times New Roman"/>
              </a:rPr>
              <a:t>Rudder’s recommendation was for</a:t>
            </a:r>
          </a:p>
          <a:p>
            <a:r>
              <a:rPr lang="en-US" sz="1200" dirty="0">
                <a:latin typeface="Times New Roman"/>
                <a:cs typeface="Times New Roman"/>
              </a:rPr>
              <a:t>Rose Bay which was adopted.</a:t>
            </a:r>
          </a:p>
          <a:p>
            <a:endParaRPr lang="en-US" sz="1200" dirty="0">
              <a:latin typeface="Times New Roman"/>
              <a:cs typeface="Times New Roman"/>
            </a:endParaRPr>
          </a:p>
          <a:p>
            <a:r>
              <a:rPr lang="en-US" sz="1200" dirty="0">
                <a:latin typeface="Times New Roman"/>
                <a:cs typeface="Times New Roman"/>
              </a:rPr>
              <a:t>Ex </a:t>
            </a:r>
            <a:r>
              <a:rPr lang="en-US" sz="1200" dirty="0" err="1">
                <a:latin typeface="Times New Roman"/>
                <a:cs typeface="Times New Roman"/>
              </a:rPr>
              <a:t>Brackley</a:t>
            </a:r>
            <a:r>
              <a:rPr lang="en-US" sz="1200" dirty="0">
                <a:latin typeface="Times New Roman"/>
                <a:cs typeface="Times New Roman"/>
              </a:rPr>
              <a:t> Archive</a:t>
            </a:r>
          </a:p>
        </p:txBody>
      </p:sp>
      <p:sp>
        <p:nvSpPr>
          <p:cNvPr id="4" name="TextBox 3"/>
          <p:cNvSpPr txBox="1"/>
          <p:nvPr/>
        </p:nvSpPr>
        <p:spPr>
          <a:xfrm>
            <a:off x="201174" y="364670"/>
            <a:ext cx="3445110" cy="276999"/>
          </a:xfrm>
          <a:prstGeom prst="rect">
            <a:avLst/>
          </a:prstGeom>
          <a:noFill/>
        </p:spPr>
        <p:txBody>
          <a:bodyPr wrap="square" rtlCol="0">
            <a:spAutoFit/>
          </a:bodyPr>
          <a:lstStyle/>
          <a:p>
            <a:r>
              <a:rPr lang="en-US" sz="1200" b="1" dirty="0">
                <a:latin typeface="Times New Roman"/>
                <a:cs typeface="Times New Roman"/>
              </a:rPr>
              <a:t>Sydney </a:t>
            </a:r>
            <a:r>
              <a:rPr lang="mr-IN" sz="1200" b="1" dirty="0">
                <a:latin typeface="Times New Roman"/>
                <a:cs typeface="Times New Roman"/>
              </a:rPr>
              <a:t>–</a:t>
            </a:r>
            <a:r>
              <a:rPr lang="en-US" sz="1200" b="1" dirty="0">
                <a:latin typeface="Times New Roman"/>
                <a:cs typeface="Times New Roman"/>
              </a:rPr>
              <a:t> Location of Flying Boat Base</a:t>
            </a:r>
          </a:p>
        </p:txBody>
      </p:sp>
    </p:spTree>
    <p:extLst>
      <p:ext uri="{BB962C8B-B14F-4D97-AF65-F5344CB8AC3E}">
        <p14:creationId xmlns:p14="http://schemas.microsoft.com/office/powerpoint/2010/main" val="4199202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01410" y="0"/>
            <a:ext cx="5442590" cy="6858000"/>
          </a:xfrm>
          <a:prstGeom prst="rect">
            <a:avLst/>
          </a:prstGeom>
        </p:spPr>
      </p:pic>
      <p:pic>
        <p:nvPicPr>
          <p:cNvPr id="3" name="Picture 2"/>
          <p:cNvPicPr>
            <a:picLocks noChangeAspect="1"/>
          </p:cNvPicPr>
          <p:nvPr/>
        </p:nvPicPr>
        <p:blipFill>
          <a:blip r:embed="rId3"/>
          <a:stretch>
            <a:fillRect/>
          </a:stretch>
        </p:blipFill>
        <p:spPr>
          <a:xfrm>
            <a:off x="164471" y="2716158"/>
            <a:ext cx="3536939" cy="2572923"/>
          </a:xfrm>
          <a:prstGeom prst="rect">
            <a:avLst/>
          </a:prstGeom>
        </p:spPr>
      </p:pic>
      <p:sp>
        <p:nvSpPr>
          <p:cNvPr id="4" name="TextBox 3"/>
          <p:cNvSpPr txBox="1"/>
          <p:nvPr/>
        </p:nvSpPr>
        <p:spPr>
          <a:xfrm>
            <a:off x="377202" y="565868"/>
            <a:ext cx="2891880" cy="276999"/>
          </a:xfrm>
          <a:prstGeom prst="rect">
            <a:avLst/>
          </a:prstGeom>
          <a:noFill/>
        </p:spPr>
        <p:txBody>
          <a:bodyPr wrap="square" rtlCol="0">
            <a:spAutoFit/>
          </a:bodyPr>
          <a:lstStyle/>
          <a:p>
            <a:r>
              <a:rPr lang="en-US" sz="1200" dirty="0">
                <a:latin typeface="Times New Roman"/>
                <a:cs typeface="Times New Roman"/>
              </a:rPr>
              <a:t>Letter from Rudder cont.</a:t>
            </a:r>
          </a:p>
        </p:txBody>
      </p:sp>
    </p:spTree>
    <p:extLst>
      <p:ext uri="{BB962C8B-B14F-4D97-AF65-F5344CB8AC3E}">
        <p14:creationId xmlns:p14="http://schemas.microsoft.com/office/powerpoint/2010/main" val="21002324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27349" y="0"/>
            <a:ext cx="5116651" cy="6858000"/>
          </a:xfrm>
          <a:prstGeom prst="rect">
            <a:avLst/>
          </a:prstGeom>
        </p:spPr>
      </p:pic>
      <p:sp>
        <p:nvSpPr>
          <p:cNvPr id="3" name="TextBox 2"/>
          <p:cNvSpPr txBox="1"/>
          <p:nvPr/>
        </p:nvSpPr>
        <p:spPr>
          <a:xfrm>
            <a:off x="150881" y="339521"/>
            <a:ext cx="3269082" cy="276999"/>
          </a:xfrm>
          <a:prstGeom prst="rect">
            <a:avLst/>
          </a:prstGeom>
          <a:noFill/>
        </p:spPr>
        <p:txBody>
          <a:bodyPr wrap="square" rtlCol="0">
            <a:spAutoFit/>
          </a:bodyPr>
          <a:lstStyle/>
          <a:p>
            <a:r>
              <a:rPr lang="en-US" sz="1200" dirty="0">
                <a:latin typeface="Times New Roman"/>
                <a:cs typeface="Times New Roman"/>
              </a:rPr>
              <a:t>File copy of </a:t>
            </a:r>
            <a:r>
              <a:rPr lang="en-US" sz="1200" dirty="0" err="1">
                <a:latin typeface="Times New Roman"/>
                <a:cs typeface="Times New Roman"/>
              </a:rPr>
              <a:t>Brackley’s</a:t>
            </a:r>
            <a:r>
              <a:rPr lang="en-US" sz="1200" dirty="0">
                <a:latin typeface="Times New Roman"/>
                <a:cs typeface="Times New Roman"/>
              </a:rPr>
              <a:t> response</a:t>
            </a:r>
          </a:p>
        </p:txBody>
      </p:sp>
    </p:spTree>
    <p:extLst>
      <p:ext uri="{BB962C8B-B14F-4D97-AF65-F5344CB8AC3E}">
        <p14:creationId xmlns:p14="http://schemas.microsoft.com/office/powerpoint/2010/main" val="41590446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4990" y="0"/>
            <a:ext cx="5279010" cy="6858000"/>
          </a:xfrm>
          <a:prstGeom prst="rect">
            <a:avLst/>
          </a:prstGeom>
        </p:spPr>
      </p:pic>
      <p:sp>
        <p:nvSpPr>
          <p:cNvPr id="3" name="TextBox 2"/>
          <p:cNvSpPr txBox="1"/>
          <p:nvPr/>
        </p:nvSpPr>
        <p:spPr>
          <a:xfrm>
            <a:off x="226321" y="477844"/>
            <a:ext cx="3281656" cy="461665"/>
          </a:xfrm>
          <a:prstGeom prst="rect">
            <a:avLst/>
          </a:prstGeom>
          <a:noFill/>
        </p:spPr>
        <p:txBody>
          <a:bodyPr wrap="square" rtlCol="0">
            <a:spAutoFit/>
          </a:bodyPr>
          <a:lstStyle/>
          <a:p>
            <a:r>
              <a:rPr lang="en-US" sz="1200" dirty="0" err="1">
                <a:latin typeface="Times New Roman"/>
                <a:cs typeface="Times New Roman"/>
              </a:rPr>
              <a:t>Brackley’s</a:t>
            </a:r>
            <a:r>
              <a:rPr lang="en-US" sz="1200" dirty="0">
                <a:latin typeface="Times New Roman"/>
                <a:cs typeface="Times New Roman"/>
              </a:rPr>
              <a:t> thoughts on the equipment that he envisaged the base would require</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571" y="2087422"/>
            <a:ext cx="3520379" cy="1879300"/>
          </a:xfrm>
          <a:prstGeom prst="rect">
            <a:avLst/>
          </a:prstGeom>
        </p:spPr>
      </p:pic>
    </p:spTree>
    <p:extLst>
      <p:ext uri="{BB962C8B-B14F-4D97-AF65-F5344CB8AC3E}">
        <p14:creationId xmlns:p14="http://schemas.microsoft.com/office/powerpoint/2010/main" val="6798849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2349" y="440119"/>
            <a:ext cx="3734297" cy="276999"/>
          </a:xfrm>
          <a:prstGeom prst="rect">
            <a:avLst/>
          </a:prstGeom>
          <a:noFill/>
        </p:spPr>
        <p:txBody>
          <a:bodyPr wrap="square" rtlCol="0">
            <a:spAutoFit/>
          </a:bodyPr>
          <a:lstStyle/>
          <a:p>
            <a:r>
              <a:rPr lang="en-US" sz="1200" b="1" dirty="0">
                <a:latin typeface="Times New Roman"/>
                <a:cs typeface="Times New Roman"/>
              </a:rPr>
              <a:t>Qantas Empire Airways</a:t>
            </a:r>
          </a:p>
        </p:txBody>
      </p:sp>
      <p:sp>
        <p:nvSpPr>
          <p:cNvPr id="3" name="TextBox 2"/>
          <p:cNvSpPr txBox="1"/>
          <p:nvPr/>
        </p:nvSpPr>
        <p:spPr>
          <a:xfrm>
            <a:off x="313660" y="717118"/>
            <a:ext cx="3734297" cy="1200329"/>
          </a:xfrm>
          <a:prstGeom prst="rect">
            <a:avLst/>
          </a:prstGeom>
          <a:noFill/>
        </p:spPr>
        <p:txBody>
          <a:bodyPr wrap="square" rtlCol="0">
            <a:spAutoFit/>
          </a:bodyPr>
          <a:lstStyle/>
          <a:p>
            <a:endParaRPr lang="en-US" sz="1200" dirty="0">
              <a:latin typeface="Times New Roman"/>
              <a:cs typeface="Times New Roman"/>
            </a:endParaRPr>
          </a:p>
          <a:p>
            <a:r>
              <a:rPr lang="en-US" sz="1200" dirty="0">
                <a:latin typeface="Times New Roman"/>
                <a:cs typeface="Times New Roman"/>
              </a:rPr>
              <a:t>The move to flying boats meant a change of Head Office to the new final destination, Sydney. </a:t>
            </a:r>
          </a:p>
          <a:p>
            <a:endParaRPr lang="en-US" sz="1200" dirty="0">
              <a:latin typeface="Times New Roman"/>
              <a:cs typeface="Times New Roman"/>
            </a:endParaRPr>
          </a:p>
          <a:p>
            <a:r>
              <a:rPr lang="en-US" sz="1200" dirty="0">
                <a:latin typeface="Times New Roman"/>
                <a:cs typeface="Times New Roman"/>
              </a:rPr>
              <a:t>Aircraft illustrated VH-ABF </a:t>
            </a:r>
            <a:r>
              <a:rPr lang="en-US" sz="1200" dirty="0" err="1">
                <a:latin typeface="Times New Roman"/>
                <a:cs typeface="Times New Roman"/>
              </a:rPr>
              <a:t>Cooee</a:t>
            </a:r>
            <a:r>
              <a:rPr lang="en-US" sz="1200" dirty="0">
                <a:latin typeface="Times New Roman"/>
                <a:cs typeface="Times New Roman"/>
              </a:rPr>
              <a:t> Acquired 20 April 1938 and disposed of in August 1942.</a:t>
            </a:r>
          </a:p>
        </p:txBody>
      </p:sp>
      <p:pic>
        <p:nvPicPr>
          <p:cNvPr id="4" name="Picture 3"/>
          <p:cNvPicPr>
            <a:picLocks noChangeAspect="1"/>
          </p:cNvPicPr>
          <p:nvPr/>
        </p:nvPicPr>
        <p:blipFill>
          <a:blip r:embed="rId2"/>
          <a:stretch>
            <a:fillRect/>
          </a:stretch>
        </p:blipFill>
        <p:spPr>
          <a:xfrm>
            <a:off x="402349" y="2188452"/>
            <a:ext cx="2844039" cy="4513934"/>
          </a:xfrm>
          <a:prstGeom prst="rect">
            <a:avLst/>
          </a:prstGeom>
        </p:spPr>
      </p:pic>
      <p:pic>
        <p:nvPicPr>
          <p:cNvPr id="5" name="Picture 4"/>
          <p:cNvPicPr>
            <a:picLocks noChangeAspect="1"/>
          </p:cNvPicPr>
          <p:nvPr/>
        </p:nvPicPr>
        <p:blipFill>
          <a:blip r:embed="rId3"/>
          <a:stretch>
            <a:fillRect/>
          </a:stretch>
        </p:blipFill>
        <p:spPr>
          <a:xfrm>
            <a:off x="3319429" y="2188453"/>
            <a:ext cx="5644643" cy="4513934"/>
          </a:xfrm>
          <a:prstGeom prst="rect">
            <a:avLst/>
          </a:prstGeom>
        </p:spPr>
      </p:pic>
      <p:pic>
        <p:nvPicPr>
          <p:cNvPr id="6" name="Picture 5"/>
          <p:cNvPicPr>
            <a:picLocks noChangeAspect="1"/>
          </p:cNvPicPr>
          <p:nvPr/>
        </p:nvPicPr>
        <p:blipFill>
          <a:blip r:embed="rId4"/>
          <a:stretch>
            <a:fillRect/>
          </a:stretch>
        </p:blipFill>
        <p:spPr>
          <a:xfrm>
            <a:off x="4416143" y="16752"/>
            <a:ext cx="3645609" cy="2017473"/>
          </a:xfrm>
          <a:prstGeom prst="rect">
            <a:avLst/>
          </a:prstGeom>
        </p:spPr>
      </p:pic>
    </p:spTree>
    <p:extLst>
      <p:ext uri="{BB962C8B-B14F-4D97-AF65-F5344CB8AC3E}">
        <p14:creationId xmlns:p14="http://schemas.microsoft.com/office/powerpoint/2010/main" val="34360433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6584" y="359175"/>
            <a:ext cx="4284947" cy="276999"/>
          </a:xfrm>
          <a:prstGeom prst="rect">
            <a:avLst/>
          </a:prstGeom>
          <a:noFill/>
        </p:spPr>
        <p:txBody>
          <a:bodyPr wrap="square" rtlCol="0">
            <a:spAutoFit/>
          </a:bodyPr>
          <a:lstStyle/>
          <a:p>
            <a:r>
              <a:rPr lang="en-US" sz="1200" b="1" dirty="0">
                <a:latin typeface="Times New Roman"/>
                <a:cs typeface="Times New Roman"/>
              </a:rPr>
              <a:t>Opening of Rose Bay Flying Boat Base 4 August 1938</a:t>
            </a:r>
          </a:p>
        </p:txBody>
      </p:sp>
      <p:pic>
        <p:nvPicPr>
          <p:cNvPr id="3" name="Picture 2" descr="Scan 905.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82989" y="243726"/>
            <a:ext cx="3736720" cy="6198620"/>
          </a:xfrm>
          <a:prstGeom prst="rect">
            <a:avLst/>
          </a:prstGeom>
        </p:spPr>
      </p:pic>
      <p:pic>
        <p:nvPicPr>
          <p:cNvPr id="5" name="Picture 4" descr="Scan 903.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60000">
            <a:off x="1268288" y="-207592"/>
            <a:ext cx="2781504" cy="4804912"/>
          </a:xfrm>
          <a:prstGeom prst="rect">
            <a:avLst/>
          </a:prstGeom>
        </p:spPr>
      </p:pic>
      <p:pic>
        <p:nvPicPr>
          <p:cNvPr id="7" name="Picture 6" descr="Scan 907.jpe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744093" y="3693198"/>
            <a:ext cx="3797438" cy="3040815"/>
          </a:xfrm>
          <a:prstGeom prst="rect">
            <a:avLst/>
          </a:prstGeom>
        </p:spPr>
      </p:pic>
    </p:spTree>
    <p:extLst>
      <p:ext uri="{BB962C8B-B14F-4D97-AF65-F5344CB8AC3E}">
        <p14:creationId xmlns:p14="http://schemas.microsoft.com/office/powerpoint/2010/main" val="20149674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2476" y="0"/>
            <a:ext cx="3044476" cy="6858000"/>
          </a:xfrm>
          <a:prstGeom prst="rect">
            <a:avLst/>
          </a:prstGeom>
        </p:spPr>
      </p:pic>
      <p:pic>
        <p:nvPicPr>
          <p:cNvPr id="3" name="Picture 2"/>
          <p:cNvPicPr>
            <a:picLocks noChangeAspect="1"/>
          </p:cNvPicPr>
          <p:nvPr/>
        </p:nvPicPr>
        <p:blipFill>
          <a:blip r:embed="rId3"/>
          <a:stretch>
            <a:fillRect/>
          </a:stretch>
        </p:blipFill>
        <p:spPr>
          <a:xfrm>
            <a:off x="1607173" y="1572649"/>
            <a:ext cx="4485304" cy="5285351"/>
          </a:xfrm>
          <a:prstGeom prst="rect">
            <a:avLst/>
          </a:prstGeom>
        </p:spPr>
      </p:pic>
      <p:pic>
        <p:nvPicPr>
          <p:cNvPr id="4" name="Picture 3"/>
          <p:cNvPicPr>
            <a:picLocks noChangeAspect="1"/>
          </p:cNvPicPr>
          <p:nvPr/>
        </p:nvPicPr>
        <p:blipFill>
          <a:blip r:embed="rId4"/>
          <a:stretch>
            <a:fillRect/>
          </a:stretch>
        </p:blipFill>
        <p:spPr>
          <a:xfrm>
            <a:off x="0" y="0"/>
            <a:ext cx="1607172" cy="6858000"/>
          </a:xfrm>
          <a:prstGeom prst="rect">
            <a:avLst/>
          </a:prstGeom>
        </p:spPr>
      </p:pic>
      <p:sp>
        <p:nvSpPr>
          <p:cNvPr id="5" name="TextBox 4"/>
          <p:cNvSpPr txBox="1"/>
          <p:nvPr/>
        </p:nvSpPr>
        <p:spPr>
          <a:xfrm>
            <a:off x="1991073" y="801186"/>
            <a:ext cx="4101403" cy="461665"/>
          </a:xfrm>
          <a:prstGeom prst="rect">
            <a:avLst/>
          </a:prstGeom>
          <a:noFill/>
        </p:spPr>
        <p:txBody>
          <a:bodyPr wrap="square" rtlCol="0">
            <a:spAutoFit/>
          </a:bodyPr>
          <a:lstStyle/>
          <a:p>
            <a:r>
              <a:rPr lang="en-US" sz="1200" dirty="0">
                <a:latin typeface="Times New Roman"/>
                <a:cs typeface="Times New Roman"/>
              </a:rPr>
              <a:t>Timetable May 1939 detailing Qantas Services</a:t>
            </a:r>
          </a:p>
          <a:p>
            <a:r>
              <a:rPr lang="en-US" sz="1200" dirty="0">
                <a:latin typeface="Times New Roman"/>
                <a:cs typeface="Times New Roman"/>
              </a:rPr>
              <a:t>Book of Airmail labels issued in 1940</a:t>
            </a:r>
          </a:p>
        </p:txBody>
      </p:sp>
    </p:spTree>
    <p:extLst>
      <p:ext uri="{BB962C8B-B14F-4D97-AF65-F5344CB8AC3E}">
        <p14:creationId xmlns:p14="http://schemas.microsoft.com/office/powerpoint/2010/main" val="37092009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23849" y="0"/>
            <a:ext cx="4820151" cy="6858000"/>
          </a:xfrm>
          <a:prstGeom prst="rect">
            <a:avLst/>
          </a:prstGeom>
        </p:spPr>
      </p:pic>
      <p:pic>
        <p:nvPicPr>
          <p:cNvPr id="3" name="Picture 2"/>
          <p:cNvPicPr>
            <a:picLocks noChangeAspect="1"/>
          </p:cNvPicPr>
          <p:nvPr/>
        </p:nvPicPr>
        <p:blipFill>
          <a:blip r:embed="rId3"/>
          <a:stretch>
            <a:fillRect/>
          </a:stretch>
        </p:blipFill>
        <p:spPr>
          <a:xfrm>
            <a:off x="419528" y="885371"/>
            <a:ext cx="3175000" cy="5816600"/>
          </a:xfrm>
          <a:prstGeom prst="rect">
            <a:avLst/>
          </a:prstGeom>
        </p:spPr>
      </p:pic>
      <p:sp>
        <p:nvSpPr>
          <p:cNvPr id="4" name="Left Arrow 3"/>
          <p:cNvSpPr/>
          <p:nvPr/>
        </p:nvSpPr>
        <p:spPr>
          <a:xfrm>
            <a:off x="3834645" y="5516958"/>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419528" y="377245"/>
            <a:ext cx="4006306" cy="461665"/>
          </a:xfrm>
          <a:prstGeom prst="rect">
            <a:avLst/>
          </a:prstGeom>
          <a:noFill/>
        </p:spPr>
        <p:txBody>
          <a:bodyPr wrap="square" rtlCol="0">
            <a:spAutoFit/>
          </a:bodyPr>
          <a:lstStyle/>
          <a:p>
            <a:r>
              <a:rPr lang="en-US" sz="1200" b="1" dirty="0">
                <a:latin typeface="Times New Roman"/>
                <a:cs typeface="Times New Roman"/>
              </a:rPr>
              <a:t>Announcement of the formation of Tasman Empire Airlines 24 August 1938/Appointment </a:t>
            </a:r>
            <a:r>
              <a:rPr lang="en-US" sz="1200" b="1" dirty="0" err="1">
                <a:latin typeface="Times New Roman"/>
                <a:cs typeface="Times New Roman"/>
              </a:rPr>
              <a:t>Turnill</a:t>
            </a:r>
            <a:endParaRPr lang="en-US" sz="1200" b="1" dirty="0">
              <a:latin typeface="Times New Roman"/>
              <a:cs typeface="Times New Roman"/>
            </a:endParaRPr>
          </a:p>
        </p:txBody>
      </p:sp>
    </p:spTree>
    <p:extLst>
      <p:ext uri="{BB962C8B-B14F-4D97-AF65-F5344CB8AC3E}">
        <p14:creationId xmlns:p14="http://schemas.microsoft.com/office/powerpoint/2010/main" val="36002321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29939"/>
            <a:ext cx="4694932" cy="6028061"/>
          </a:xfrm>
          <a:prstGeom prst="rect">
            <a:avLst/>
          </a:prstGeom>
        </p:spPr>
      </p:pic>
      <p:sp>
        <p:nvSpPr>
          <p:cNvPr id="3" name="TextBox 2"/>
          <p:cNvSpPr txBox="1"/>
          <p:nvPr/>
        </p:nvSpPr>
        <p:spPr>
          <a:xfrm>
            <a:off x="213748" y="389820"/>
            <a:ext cx="8084691" cy="276999"/>
          </a:xfrm>
          <a:prstGeom prst="rect">
            <a:avLst/>
          </a:prstGeom>
          <a:noFill/>
        </p:spPr>
        <p:txBody>
          <a:bodyPr wrap="square" rtlCol="0">
            <a:spAutoFit/>
          </a:bodyPr>
          <a:lstStyle/>
          <a:p>
            <a:r>
              <a:rPr lang="en-US" sz="1200" b="1" dirty="0">
                <a:latin typeface="Times New Roman"/>
                <a:cs typeface="Times New Roman"/>
              </a:rPr>
              <a:t>Len </a:t>
            </a:r>
            <a:r>
              <a:rPr lang="en-US" sz="1200" b="1" dirty="0" err="1">
                <a:latin typeface="Times New Roman"/>
                <a:cs typeface="Times New Roman"/>
              </a:rPr>
              <a:t>Turnill</a:t>
            </a:r>
            <a:r>
              <a:rPr lang="en-US" sz="1200" b="1" dirty="0">
                <a:latin typeface="Times New Roman"/>
                <a:cs typeface="Times New Roman"/>
              </a:rPr>
              <a:t> Engineer who supervised the construction of the Air Base Mechanics Bay, New Zealand</a:t>
            </a:r>
          </a:p>
        </p:txBody>
      </p:sp>
      <p:pic>
        <p:nvPicPr>
          <p:cNvPr id="4" name="Picture 3"/>
          <p:cNvPicPr>
            <a:picLocks noChangeAspect="1"/>
          </p:cNvPicPr>
          <p:nvPr/>
        </p:nvPicPr>
        <p:blipFill>
          <a:blip r:embed="rId3"/>
          <a:stretch>
            <a:fillRect/>
          </a:stretch>
        </p:blipFill>
        <p:spPr>
          <a:xfrm>
            <a:off x="4694932" y="3089977"/>
            <a:ext cx="4449067" cy="3768022"/>
          </a:xfrm>
          <a:prstGeom prst="rect">
            <a:avLst/>
          </a:prstGeom>
        </p:spPr>
      </p:pic>
      <p:sp>
        <p:nvSpPr>
          <p:cNvPr id="5" name="TextBox 4"/>
          <p:cNvSpPr txBox="1"/>
          <p:nvPr/>
        </p:nvSpPr>
        <p:spPr>
          <a:xfrm>
            <a:off x="4916197" y="1408381"/>
            <a:ext cx="3633710" cy="646331"/>
          </a:xfrm>
          <a:prstGeom prst="rect">
            <a:avLst/>
          </a:prstGeom>
          <a:noFill/>
        </p:spPr>
        <p:txBody>
          <a:bodyPr wrap="square" rtlCol="0">
            <a:spAutoFit/>
          </a:bodyPr>
          <a:lstStyle/>
          <a:p>
            <a:r>
              <a:rPr lang="en-US" sz="1200" dirty="0">
                <a:latin typeface="Times New Roman"/>
                <a:cs typeface="Times New Roman"/>
              </a:rPr>
              <a:t>Press release announcing the arrival of </a:t>
            </a:r>
            <a:r>
              <a:rPr lang="en-US" sz="1200" dirty="0" err="1">
                <a:latin typeface="Times New Roman"/>
                <a:cs typeface="Times New Roman"/>
              </a:rPr>
              <a:t>Turnill</a:t>
            </a:r>
            <a:r>
              <a:rPr lang="en-US" sz="1200" dirty="0">
                <a:latin typeface="Times New Roman"/>
                <a:cs typeface="Times New Roman"/>
              </a:rPr>
              <a:t> and below detail in the final 2 paragraphs the construction of the </a:t>
            </a:r>
            <a:r>
              <a:rPr lang="en-US" sz="1200" dirty="0" err="1">
                <a:latin typeface="Times New Roman"/>
                <a:cs typeface="Times New Roman"/>
              </a:rPr>
              <a:t>Braby</a:t>
            </a:r>
            <a:r>
              <a:rPr lang="en-US" sz="1200" dirty="0">
                <a:latin typeface="Times New Roman"/>
                <a:cs typeface="Times New Roman"/>
              </a:rPr>
              <a:t> pontoon.</a:t>
            </a:r>
          </a:p>
        </p:txBody>
      </p:sp>
      <p:sp>
        <p:nvSpPr>
          <p:cNvPr id="6" name="Right Arrow 5"/>
          <p:cNvSpPr/>
          <p:nvPr/>
        </p:nvSpPr>
        <p:spPr>
          <a:xfrm>
            <a:off x="4424604" y="4935622"/>
            <a:ext cx="540656" cy="28922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53801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1761" y="339521"/>
            <a:ext cx="2778720" cy="276999"/>
          </a:xfrm>
          <a:prstGeom prst="rect">
            <a:avLst/>
          </a:prstGeom>
          <a:noFill/>
        </p:spPr>
        <p:txBody>
          <a:bodyPr wrap="square" rtlCol="0">
            <a:spAutoFit/>
          </a:bodyPr>
          <a:lstStyle/>
          <a:p>
            <a:r>
              <a:rPr lang="en-US" sz="1200" b="1" dirty="0">
                <a:latin typeface="Times New Roman"/>
                <a:cs typeface="Times New Roman"/>
              </a:rPr>
              <a:t>Southampton </a:t>
            </a:r>
            <a:r>
              <a:rPr lang="mr-IN" sz="1200" b="1" dirty="0">
                <a:latin typeface="Times New Roman"/>
                <a:cs typeface="Times New Roman"/>
              </a:rPr>
              <a:t>–</a:t>
            </a:r>
            <a:r>
              <a:rPr lang="en-US" sz="1200" b="1" dirty="0">
                <a:latin typeface="Times New Roman"/>
                <a:cs typeface="Times New Roman"/>
              </a:rPr>
              <a:t> </a:t>
            </a:r>
            <a:r>
              <a:rPr lang="en-US" sz="1200" b="1" dirty="0" err="1">
                <a:latin typeface="Times New Roman"/>
                <a:cs typeface="Times New Roman"/>
              </a:rPr>
              <a:t>Braby</a:t>
            </a:r>
            <a:r>
              <a:rPr lang="en-US" sz="1200" b="1" dirty="0">
                <a:latin typeface="Times New Roman"/>
                <a:cs typeface="Times New Roman"/>
              </a:rPr>
              <a:t> Pontoon</a:t>
            </a:r>
          </a:p>
        </p:txBody>
      </p:sp>
      <p:pic>
        <p:nvPicPr>
          <p:cNvPr id="3" name="Picture 2"/>
          <p:cNvPicPr>
            <a:picLocks noChangeAspect="1"/>
          </p:cNvPicPr>
          <p:nvPr/>
        </p:nvPicPr>
        <p:blipFill>
          <a:blip r:embed="rId2"/>
          <a:stretch>
            <a:fillRect/>
          </a:stretch>
        </p:blipFill>
        <p:spPr>
          <a:xfrm>
            <a:off x="301761" y="3402306"/>
            <a:ext cx="4365791" cy="2621039"/>
          </a:xfrm>
          <a:prstGeom prst="rect">
            <a:avLst/>
          </a:prstGeom>
        </p:spPr>
      </p:pic>
      <p:pic>
        <p:nvPicPr>
          <p:cNvPr id="4" name="Picture 3"/>
          <p:cNvPicPr>
            <a:picLocks noChangeAspect="1"/>
          </p:cNvPicPr>
          <p:nvPr/>
        </p:nvPicPr>
        <p:blipFill>
          <a:blip r:embed="rId3"/>
          <a:stretch>
            <a:fillRect/>
          </a:stretch>
        </p:blipFill>
        <p:spPr>
          <a:xfrm>
            <a:off x="5167452" y="4546600"/>
            <a:ext cx="3429000" cy="2197100"/>
          </a:xfrm>
          <a:prstGeom prst="rect">
            <a:avLst/>
          </a:prstGeom>
        </p:spPr>
      </p:pic>
      <p:pic>
        <p:nvPicPr>
          <p:cNvPr id="5" name="Picture 4"/>
          <p:cNvPicPr>
            <a:picLocks noChangeAspect="1"/>
          </p:cNvPicPr>
          <p:nvPr/>
        </p:nvPicPr>
        <p:blipFill>
          <a:blip r:embed="rId4"/>
          <a:stretch>
            <a:fillRect/>
          </a:stretch>
        </p:blipFill>
        <p:spPr>
          <a:xfrm>
            <a:off x="5167452" y="76200"/>
            <a:ext cx="3390900" cy="2235200"/>
          </a:xfrm>
          <a:prstGeom prst="rect">
            <a:avLst/>
          </a:prstGeom>
        </p:spPr>
      </p:pic>
      <p:pic>
        <p:nvPicPr>
          <p:cNvPr id="6" name="Picture 5"/>
          <p:cNvPicPr>
            <a:picLocks noChangeAspect="1"/>
          </p:cNvPicPr>
          <p:nvPr/>
        </p:nvPicPr>
        <p:blipFill>
          <a:blip r:embed="rId5"/>
          <a:stretch>
            <a:fillRect/>
          </a:stretch>
        </p:blipFill>
        <p:spPr>
          <a:xfrm>
            <a:off x="5142052" y="2311400"/>
            <a:ext cx="3441700" cy="2247900"/>
          </a:xfrm>
          <a:prstGeom prst="rect">
            <a:avLst/>
          </a:prstGeom>
        </p:spPr>
      </p:pic>
      <p:sp>
        <p:nvSpPr>
          <p:cNvPr id="7" name="TextBox 6"/>
          <p:cNvSpPr txBox="1"/>
          <p:nvPr/>
        </p:nvSpPr>
        <p:spPr>
          <a:xfrm>
            <a:off x="301761" y="1068861"/>
            <a:ext cx="4365791" cy="1938992"/>
          </a:xfrm>
          <a:prstGeom prst="rect">
            <a:avLst/>
          </a:prstGeom>
          <a:noFill/>
        </p:spPr>
        <p:txBody>
          <a:bodyPr wrap="square" rtlCol="0">
            <a:spAutoFit/>
          </a:bodyPr>
          <a:lstStyle/>
          <a:p>
            <a:r>
              <a:rPr lang="en-US" sz="1200" dirty="0">
                <a:latin typeface="Times New Roman"/>
                <a:cs typeface="Times New Roman"/>
              </a:rPr>
              <a:t>Series of 3 postcards showing Imperial Airways Coriolanus G-AETV arriving at Southampton.</a:t>
            </a:r>
          </a:p>
          <a:p>
            <a:endParaRPr lang="en-US" sz="1200" dirty="0">
              <a:latin typeface="Times New Roman"/>
              <a:cs typeface="Times New Roman"/>
            </a:endParaRPr>
          </a:p>
          <a:p>
            <a:r>
              <a:rPr lang="en-US" sz="1200" dirty="0">
                <a:latin typeface="Times New Roman"/>
                <a:cs typeface="Times New Roman"/>
              </a:rPr>
              <a:t>First registered on 17 June 1937. The aircraft was transferred to</a:t>
            </a:r>
          </a:p>
          <a:p>
            <a:r>
              <a:rPr lang="en-US" sz="1200" dirty="0">
                <a:latin typeface="Times New Roman"/>
                <a:cs typeface="Times New Roman"/>
              </a:rPr>
              <a:t>Qantas Empire Airways as VH-ABG in August 1942 and was</a:t>
            </a:r>
          </a:p>
          <a:p>
            <a:r>
              <a:rPr lang="en-US" sz="1200" dirty="0">
                <a:latin typeface="Times New Roman"/>
                <a:cs typeface="Times New Roman"/>
              </a:rPr>
              <a:t>disposed of on 8 January 1948.</a:t>
            </a:r>
          </a:p>
          <a:p>
            <a:endParaRPr lang="en-US" sz="1200" dirty="0">
              <a:latin typeface="Times New Roman"/>
              <a:cs typeface="Times New Roman"/>
            </a:endParaRPr>
          </a:p>
          <a:p>
            <a:r>
              <a:rPr lang="en-US" sz="1200" dirty="0">
                <a:latin typeface="Times New Roman"/>
                <a:cs typeface="Times New Roman"/>
              </a:rPr>
              <a:t>On the 17 January 1941 the aircraft carried the inaugural mail from</a:t>
            </a:r>
          </a:p>
          <a:p>
            <a:r>
              <a:rPr lang="en-US" sz="1200" dirty="0">
                <a:latin typeface="Times New Roman"/>
                <a:cs typeface="Times New Roman"/>
              </a:rPr>
              <a:t>Sydney to Dilli and was then used by the RAAF to transfer troops to Port Moresby from its new base at Broome</a:t>
            </a:r>
          </a:p>
        </p:txBody>
      </p:sp>
    </p:spTree>
    <p:extLst>
      <p:ext uri="{BB962C8B-B14F-4D97-AF65-F5344CB8AC3E}">
        <p14:creationId xmlns:p14="http://schemas.microsoft.com/office/powerpoint/2010/main" val="2881731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C4B6A9-F180-E550-CA32-F37EEB9CAD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544" y="0"/>
            <a:ext cx="4651960" cy="6858000"/>
          </a:xfrm>
          <a:prstGeom prst="rect">
            <a:avLst/>
          </a:prstGeom>
        </p:spPr>
      </p:pic>
      <p:sp>
        <p:nvSpPr>
          <p:cNvPr id="3" name="TextBox 2">
            <a:extLst>
              <a:ext uri="{FF2B5EF4-FFF2-40B4-BE49-F238E27FC236}">
                <a16:creationId xmlns:a16="http://schemas.microsoft.com/office/drawing/2014/main" id="{0C1BC795-5E0E-E3D0-3188-1040F2B1A1FE}"/>
              </a:ext>
            </a:extLst>
          </p:cNvPr>
          <p:cNvSpPr txBox="1"/>
          <p:nvPr/>
        </p:nvSpPr>
        <p:spPr>
          <a:xfrm>
            <a:off x="5181599" y="567559"/>
            <a:ext cx="3626069" cy="544764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Map and comments on this page taken from Peter </a:t>
            </a:r>
            <a:r>
              <a:rPr lang="en-US" sz="1200" dirty="0" err="1">
                <a:latin typeface="Times New Roman" panose="02020603050405020304" pitchFamily="18" charset="0"/>
                <a:cs typeface="Times New Roman" panose="02020603050405020304" pitchFamily="18" charset="0"/>
              </a:rPr>
              <a:t>Wingent</a:t>
            </a:r>
            <a:r>
              <a:rPr lang="en-US" sz="1200" dirty="0">
                <a:latin typeface="Times New Roman" panose="02020603050405020304" pitchFamily="18" charset="0"/>
                <a:cs typeface="Times New Roman" panose="02020603050405020304" pitchFamily="18" charset="0"/>
              </a:rPr>
              <a:t> Movements of Aircraft on Imperial Airways African Route 1931-39.</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AS41 was extended experimentally to </a:t>
            </a:r>
            <a:r>
              <a:rPr lang="en-US" sz="1200" dirty="0" err="1">
                <a:latin typeface="Times New Roman" panose="02020603050405020304" pitchFamily="18" charset="0"/>
                <a:cs typeface="Times New Roman" panose="02020603050405020304" pitchFamily="18" charset="0"/>
              </a:rPr>
              <a:t>Capetown</a:t>
            </a:r>
            <a:r>
              <a:rPr lang="en-US" sz="1200" dirty="0">
                <a:latin typeface="Times New Roman" panose="02020603050405020304" pitchFamily="18" charset="0"/>
                <a:cs typeface="Times New Roman" panose="02020603050405020304" pitchFamily="18" charset="0"/>
              </a:rPr>
              <a:t> to position and test aircraft over the new southern part of the route in preparation of the opening of regular services, which commenced in January 1932.</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It was also the first southbound service of the ‘City of Delhi’.</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Flight AS47 departing Croydon on the 20 January 1932 was the first regular service to Capetown arriving on the 2 February. The first return leaving Capetown on the 27 January 1932 arriving at Croydon on the 16 February 9 days late due to various incidents.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Alex Newall (British External Airmails to 1934) states that the GPO used AS41 as an opportunity to organize a special Christmas Mail announced on the 30 November the mail exceeding 60,000 items. Only mail cancelled at Croydon or Wilton Road was carried from London the rest being sent to Paris in advance.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The 5 stops in Sudan applying special cancellations provided by John Davies, a Liverpool Stamp Dealer. Sudan was one of the few countries to use them.</a:t>
            </a:r>
          </a:p>
        </p:txBody>
      </p:sp>
      <p:sp>
        <p:nvSpPr>
          <p:cNvPr id="4" name="TextBox 3">
            <a:extLst>
              <a:ext uri="{FF2B5EF4-FFF2-40B4-BE49-F238E27FC236}">
                <a16:creationId xmlns:a16="http://schemas.microsoft.com/office/drawing/2014/main" id="{2277F8DA-CBD7-A8D7-1144-7E8389CE6A95}"/>
              </a:ext>
            </a:extLst>
          </p:cNvPr>
          <p:cNvSpPr txBox="1"/>
          <p:nvPr/>
        </p:nvSpPr>
        <p:spPr>
          <a:xfrm>
            <a:off x="5065986" y="136634"/>
            <a:ext cx="374168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   First Flight Extension of Service to </a:t>
            </a:r>
            <a:r>
              <a:rPr lang="en-US" sz="1200" b="1" dirty="0" err="1">
                <a:latin typeface="Times New Roman" panose="02020603050405020304" pitchFamily="18" charset="0"/>
                <a:cs typeface="Times New Roman" panose="02020603050405020304" pitchFamily="18" charset="0"/>
              </a:rPr>
              <a:t>Capetown</a:t>
            </a:r>
            <a:r>
              <a:rPr lang="en-US" sz="12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6110196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7920" y="0"/>
            <a:ext cx="1602769" cy="6858000"/>
          </a:xfrm>
          <a:prstGeom prst="rect">
            <a:avLst/>
          </a:prstGeom>
        </p:spPr>
      </p:pic>
      <p:pic>
        <p:nvPicPr>
          <p:cNvPr id="3" name="Picture 2"/>
          <p:cNvPicPr>
            <a:picLocks noChangeAspect="1"/>
          </p:cNvPicPr>
          <p:nvPr/>
        </p:nvPicPr>
        <p:blipFill>
          <a:blip r:embed="rId3"/>
          <a:stretch>
            <a:fillRect/>
          </a:stretch>
        </p:blipFill>
        <p:spPr>
          <a:xfrm>
            <a:off x="588496" y="3470654"/>
            <a:ext cx="5041507" cy="3109256"/>
          </a:xfrm>
          <a:prstGeom prst="rect">
            <a:avLst/>
          </a:prstGeom>
        </p:spPr>
      </p:pic>
      <p:sp>
        <p:nvSpPr>
          <p:cNvPr id="4" name="TextBox 3"/>
          <p:cNvSpPr txBox="1"/>
          <p:nvPr/>
        </p:nvSpPr>
        <p:spPr>
          <a:xfrm>
            <a:off x="588496" y="1685028"/>
            <a:ext cx="5041507" cy="1200329"/>
          </a:xfrm>
          <a:prstGeom prst="rect">
            <a:avLst/>
          </a:prstGeom>
          <a:noFill/>
        </p:spPr>
        <p:txBody>
          <a:bodyPr wrap="square" rtlCol="0">
            <a:spAutoFit/>
          </a:bodyPr>
          <a:lstStyle/>
          <a:p>
            <a:r>
              <a:rPr lang="en-US" sz="1200" dirty="0">
                <a:latin typeface="Times New Roman"/>
                <a:cs typeface="Times New Roman"/>
              </a:rPr>
              <a:t>Below is a photo of the ‘</a:t>
            </a:r>
            <a:r>
              <a:rPr lang="en-US" sz="1200" dirty="0" err="1">
                <a:latin typeface="Times New Roman"/>
                <a:cs typeface="Times New Roman"/>
              </a:rPr>
              <a:t>Awarua</a:t>
            </a:r>
            <a:r>
              <a:rPr lang="en-US" sz="1200" dirty="0">
                <a:latin typeface="Times New Roman"/>
                <a:cs typeface="Times New Roman"/>
              </a:rPr>
              <a:t>’ (nearest) and ‘</a:t>
            </a:r>
            <a:r>
              <a:rPr lang="en-US" sz="1200" dirty="0" err="1">
                <a:latin typeface="Times New Roman"/>
                <a:cs typeface="Times New Roman"/>
              </a:rPr>
              <a:t>Aotearoa</a:t>
            </a:r>
            <a:r>
              <a:rPr lang="en-US" sz="1200" dirty="0">
                <a:latin typeface="Times New Roman"/>
                <a:cs typeface="Times New Roman"/>
              </a:rPr>
              <a:t>’ at their moorings off</a:t>
            </a:r>
          </a:p>
          <a:p>
            <a:r>
              <a:rPr lang="en-US" sz="1200" dirty="0">
                <a:latin typeface="Times New Roman"/>
                <a:cs typeface="Times New Roman"/>
              </a:rPr>
              <a:t>the TEAL block. In the foreground is the </a:t>
            </a:r>
            <a:r>
              <a:rPr lang="en-US" sz="1200" dirty="0" err="1">
                <a:latin typeface="Times New Roman"/>
                <a:cs typeface="Times New Roman"/>
              </a:rPr>
              <a:t>Braby</a:t>
            </a:r>
            <a:r>
              <a:rPr lang="en-US" sz="1200" dirty="0">
                <a:latin typeface="Times New Roman"/>
                <a:cs typeface="Times New Roman"/>
              </a:rPr>
              <a:t> pontoon, the second to be</a:t>
            </a:r>
          </a:p>
          <a:p>
            <a:r>
              <a:rPr lang="en-US" sz="1200" dirty="0">
                <a:latin typeface="Times New Roman"/>
                <a:cs typeface="Times New Roman"/>
              </a:rPr>
              <a:t>constructed and the first to be used in the Southern Hemisphere.</a:t>
            </a:r>
          </a:p>
          <a:p>
            <a:endParaRPr lang="en-US" sz="1200" dirty="0">
              <a:latin typeface="Times New Roman"/>
              <a:cs typeface="Times New Roman"/>
            </a:endParaRPr>
          </a:p>
          <a:p>
            <a:r>
              <a:rPr lang="en-US" sz="1200" dirty="0">
                <a:latin typeface="Times New Roman"/>
                <a:cs typeface="Times New Roman"/>
              </a:rPr>
              <a:t>Newspaper article describing his career to date at the time of the survey</a:t>
            </a:r>
          </a:p>
          <a:p>
            <a:r>
              <a:rPr lang="en-US" sz="1200" dirty="0">
                <a:latin typeface="Times New Roman"/>
                <a:cs typeface="Times New Roman"/>
              </a:rPr>
              <a:t>flight Auckland to Sydney</a:t>
            </a:r>
          </a:p>
        </p:txBody>
      </p:sp>
      <p:sp>
        <p:nvSpPr>
          <p:cNvPr id="5" name="TextBox 4"/>
          <p:cNvSpPr txBox="1"/>
          <p:nvPr/>
        </p:nvSpPr>
        <p:spPr>
          <a:xfrm>
            <a:off x="704110" y="465269"/>
            <a:ext cx="4312674" cy="276999"/>
          </a:xfrm>
          <a:prstGeom prst="rect">
            <a:avLst/>
          </a:prstGeom>
          <a:noFill/>
        </p:spPr>
        <p:txBody>
          <a:bodyPr wrap="square" rtlCol="0">
            <a:spAutoFit/>
          </a:bodyPr>
          <a:lstStyle/>
          <a:p>
            <a:r>
              <a:rPr lang="en-US" sz="1200" b="1" dirty="0" err="1">
                <a:latin typeface="Times New Roman"/>
                <a:cs typeface="Times New Roman"/>
              </a:rPr>
              <a:t>Mr</a:t>
            </a:r>
            <a:r>
              <a:rPr lang="en-US" sz="1200" b="1" dirty="0">
                <a:latin typeface="Times New Roman"/>
                <a:cs typeface="Times New Roman"/>
              </a:rPr>
              <a:t> LE </a:t>
            </a:r>
            <a:r>
              <a:rPr lang="en-US" sz="1200" b="1" dirty="0" err="1">
                <a:latin typeface="Times New Roman"/>
                <a:cs typeface="Times New Roman"/>
              </a:rPr>
              <a:t>Turnill</a:t>
            </a:r>
            <a:r>
              <a:rPr lang="en-US" sz="1200" b="1" dirty="0">
                <a:latin typeface="Times New Roman"/>
                <a:cs typeface="Times New Roman"/>
              </a:rPr>
              <a:t> - Career</a:t>
            </a:r>
          </a:p>
        </p:txBody>
      </p:sp>
    </p:spTree>
    <p:extLst>
      <p:ext uri="{BB962C8B-B14F-4D97-AF65-F5344CB8AC3E}">
        <p14:creationId xmlns:p14="http://schemas.microsoft.com/office/powerpoint/2010/main" val="36659883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204932" cy="6858000"/>
          </a:xfrm>
          <a:prstGeom prst="rect">
            <a:avLst/>
          </a:prstGeom>
        </p:spPr>
      </p:pic>
      <p:sp>
        <p:nvSpPr>
          <p:cNvPr id="3" name="TextBox 2"/>
          <p:cNvSpPr txBox="1"/>
          <p:nvPr/>
        </p:nvSpPr>
        <p:spPr>
          <a:xfrm>
            <a:off x="5431706" y="741915"/>
            <a:ext cx="3181068" cy="461665"/>
          </a:xfrm>
          <a:prstGeom prst="rect">
            <a:avLst/>
          </a:prstGeom>
          <a:noFill/>
        </p:spPr>
        <p:txBody>
          <a:bodyPr wrap="square" rtlCol="0">
            <a:spAutoFit/>
          </a:bodyPr>
          <a:lstStyle/>
          <a:p>
            <a:r>
              <a:rPr lang="en-US" sz="1200" dirty="0">
                <a:latin typeface="Times New Roman"/>
                <a:cs typeface="Times New Roman"/>
              </a:rPr>
              <a:t>Imperial Airways Press Release confirming details of the flight of the ‘</a:t>
            </a:r>
            <a:r>
              <a:rPr lang="en-US" sz="1200" dirty="0" err="1">
                <a:latin typeface="Times New Roman"/>
                <a:cs typeface="Times New Roman"/>
              </a:rPr>
              <a:t>Aotearoa</a:t>
            </a:r>
            <a:r>
              <a:rPr lang="en-US" sz="1200" dirty="0">
                <a:latin typeface="Times New Roman"/>
                <a:cs typeface="Times New Roman"/>
              </a:rPr>
              <a:t>’.</a:t>
            </a:r>
          </a:p>
        </p:txBody>
      </p:sp>
    </p:spTree>
    <p:extLst>
      <p:ext uri="{BB962C8B-B14F-4D97-AF65-F5344CB8AC3E}">
        <p14:creationId xmlns:p14="http://schemas.microsoft.com/office/powerpoint/2010/main" val="12776148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6029864" cy="6858000"/>
          </a:xfrm>
          <a:prstGeom prst="rect">
            <a:avLst/>
          </a:prstGeom>
        </p:spPr>
      </p:pic>
      <p:pic>
        <p:nvPicPr>
          <p:cNvPr id="3" name="Picture 2"/>
          <p:cNvPicPr>
            <a:picLocks noChangeAspect="1"/>
          </p:cNvPicPr>
          <p:nvPr/>
        </p:nvPicPr>
        <p:blipFill>
          <a:blip r:embed="rId3"/>
          <a:stretch>
            <a:fillRect/>
          </a:stretch>
        </p:blipFill>
        <p:spPr>
          <a:xfrm>
            <a:off x="6180927" y="1077189"/>
            <a:ext cx="2603500" cy="2616200"/>
          </a:xfrm>
          <a:prstGeom prst="rect">
            <a:avLst/>
          </a:prstGeom>
        </p:spPr>
      </p:pic>
      <p:sp>
        <p:nvSpPr>
          <p:cNvPr id="4" name="TextBox 3"/>
          <p:cNvSpPr txBox="1"/>
          <p:nvPr/>
        </p:nvSpPr>
        <p:spPr>
          <a:xfrm>
            <a:off x="6336990" y="4237719"/>
            <a:ext cx="2447437" cy="276999"/>
          </a:xfrm>
          <a:prstGeom prst="rect">
            <a:avLst/>
          </a:prstGeom>
          <a:noFill/>
        </p:spPr>
        <p:txBody>
          <a:bodyPr wrap="square" rtlCol="0">
            <a:spAutoFit/>
          </a:bodyPr>
          <a:lstStyle/>
          <a:p>
            <a:r>
              <a:rPr lang="en-US" sz="1200" dirty="0">
                <a:latin typeface="Times New Roman"/>
                <a:cs typeface="Times New Roman"/>
              </a:rPr>
              <a:t>First Officer WJ Craig</a:t>
            </a:r>
          </a:p>
        </p:txBody>
      </p:sp>
    </p:spTree>
    <p:extLst>
      <p:ext uri="{BB962C8B-B14F-4D97-AF65-F5344CB8AC3E}">
        <p14:creationId xmlns:p14="http://schemas.microsoft.com/office/powerpoint/2010/main" val="37654629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723343" cy="6858000"/>
          </a:xfrm>
          <a:prstGeom prst="rect">
            <a:avLst/>
          </a:prstGeom>
        </p:spPr>
      </p:pic>
      <p:pic>
        <p:nvPicPr>
          <p:cNvPr id="3" name="Picture 2"/>
          <p:cNvPicPr>
            <a:picLocks noChangeAspect="1"/>
          </p:cNvPicPr>
          <p:nvPr/>
        </p:nvPicPr>
        <p:blipFill>
          <a:blip r:embed="rId3"/>
          <a:stretch>
            <a:fillRect/>
          </a:stretch>
        </p:blipFill>
        <p:spPr>
          <a:xfrm>
            <a:off x="5723343" y="1597004"/>
            <a:ext cx="3420657" cy="2720880"/>
          </a:xfrm>
          <a:prstGeom prst="rect">
            <a:avLst/>
          </a:prstGeom>
        </p:spPr>
      </p:pic>
      <p:sp>
        <p:nvSpPr>
          <p:cNvPr id="4" name="TextBox 3"/>
          <p:cNvSpPr txBox="1"/>
          <p:nvPr/>
        </p:nvSpPr>
        <p:spPr>
          <a:xfrm>
            <a:off x="5871774" y="729340"/>
            <a:ext cx="2854161" cy="276999"/>
          </a:xfrm>
          <a:prstGeom prst="rect">
            <a:avLst/>
          </a:prstGeom>
          <a:noFill/>
        </p:spPr>
        <p:txBody>
          <a:bodyPr wrap="square" rtlCol="0">
            <a:spAutoFit/>
          </a:bodyPr>
          <a:lstStyle/>
          <a:p>
            <a:r>
              <a:rPr lang="en-US" sz="1200" dirty="0">
                <a:latin typeface="Times New Roman"/>
                <a:cs typeface="Times New Roman"/>
              </a:rPr>
              <a:t>Technical details of the S30 Flying Boats</a:t>
            </a:r>
          </a:p>
        </p:txBody>
      </p:sp>
      <p:sp>
        <p:nvSpPr>
          <p:cNvPr id="5" name="TextBox 4"/>
          <p:cNvSpPr txBox="1"/>
          <p:nvPr/>
        </p:nvSpPr>
        <p:spPr>
          <a:xfrm>
            <a:off x="5871774" y="4803587"/>
            <a:ext cx="3030188" cy="1015663"/>
          </a:xfrm>
          <a:prstGeom prst="rect">
            <a:avLst/>
          </a:prstGeom>
          <a:noFill/>
        </p:spPr>
        <p:txBody>
          <a:bodyPr wrap="square" rtlCol="0">
            <a:spAutoFit/>
          </a:bodyPr>
          <a:lstStyle/>
          <a:p>
            <a:r>
              <a:rPr lang="en-US" sz="1200" dirty="0">
                <a:latin typeface="Times New Roman"/>
                <a:cs typeface="Times New Roman"/>
              </a:rPr>
              <a:t>Illustration from 1937 IA Brochure. Aircraft</a:t>
            </a:r>
          </a:p>
          <a:p>
            <a:r>
              <a:rPr lang="en-US" sz="1200" dirty="0">
                <a:latin typeface="Times New Roman"/>
                <a:cs typeface="Times New Roman"/>
              </a:rPr>
              <a:t>Centaurus.</a:t>
            </a:r>
          </a:p>
          <a:p>
            <a:endParaRPr lang="en-US" sz="1200" dirty="0">
              <a:latin typeface="Times New Roman"/>
              <a:cs typeface="Times New Roman"/>
            </a:endParaRPr>
          </a:p>
          <a:p>
            <a:r>
              <a:rPr lang="en-US" sz="1200" dirty="0">
                <a:latin typeface="Times New Roman"/>
                <a:cs typeface="Times New Roman"/>
              </a:rPr>
              <a:t>Taken from Qantas and the Empire Flying Boat by David </a:t>
            </a:r>
            <a:r>
              <a:rPr lang="en-US" sz="1200" dirty="0" err="1">
                <a:latin typeface="Times New Roman"/>
                <a:cs typeface="Times New Roman"/>
              </a:rPr>
              <a:t>Crotty</a:t>
            </a:r>
            <a:endParaRPr lang="en-US" sz="1200" dirty="0">
              <a:latin typeface="Times New Roman"/>
              <a:cs typeface="Times New Roman"/>
            </a:endParaRPr>
          </a:p>
        </p:txBody>
      </p:sp>
      <p:sp>
        <p:nvSpPr>
          <p:cNvPr id="6" name="Right Arrow 5"/>
          <p:cNvSpPr/>
          <p:nvPr/>
        </p:nvSpPr>
        <p:spPr>
          <a:xfrm>
            <a:off x="-176029" y="3344905"/>
            <a:ext cx="765819" cy="25149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95091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6462700" cy="6858000"/>
          </a:xfrm>
          <a:prstGeom prst="rect">
            <a:avLst/>
          </a:prstGeom>
        </p:spPr>
      </p:pic>
      <p:sp>
        <p:nvSpPr>
          <p:cNvPr id="3" name="TextBox 2"/>
          <p:cNvSpPr txBox="1"/>
          <p:nvPr/>
        </p:nvSpPr>
        <p:spPr>
          <a:xfrm>
            <a:off x="6651325" y="1169460"/>
            <a:ext cx="2263211" cy="276999"/>
          </a:xfrm>
          <a:prstGeom prst="rect">
            <a:avLst/>
          </a:prstGeom>
          <a:noFill/>
        </p:spPr>
        <p:txBody>
          <a:bodyPr wrap="square" rtlCol="0">
            <a:spAutoFit/>
          </a:bodyPr>
          <a:lstStyle/>
          <a:p>
            <a:r>
              <a:rPr lang="en-US" sz="1200" dirty="0">
                <a:latin typeface="Times New Roman"/>
                <a:cs typeface="Times New Roman"/>
              </a:rPr>
              <a:t>Technical details cont.</a:t>
            </a:r>
          </a:p>
        </p:txBody>
      </p:sp>
    </p:spTree>
    <p:extLst>
      <p:ext uri="{BB962C8B-B14F-4D97-AF65-F5344CB8AC3E}">
        <p14:creationId xmlns:p14="http://schemas.microsoft.com/office/powerpoint/2010/main" val="14036049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1761" y="855089"/>
            <a:ext cx="5750869" cy="3624409"/>
          </a:xfrm>
          <a:prstGeom prst="rect">
            <a:avLst/>
          </a:prstGeom>
        </p:spPr>
      </p:pic>
      <p:pic>
        <p:nvPicPr>
          <p:cNvPr id="3" name="Picture 2"/>
          <p:cNvPicPr>
            <a:picLocks noChangeAspect="1"/>
          </p:cNvPicPr>
          <p:nvPr/>
        </p:nvPicPr>
        <p:blipFill>
          <a:blip r:embed="rId3"/>
          <a:stretch>
            <a:fillRect/>
          </a:stretch>
        </p:blipFill>
        <p:spPr>
          <a:xfrm>
            <a:off x="5333572" y="4604812"/>
            <a:ext cx="3594100" cy="2159000"/>
          </a:xfrm>
          <a:prstGeom prst="rect">
            <a:avLst/>
          </a:prstGeom>
        </p:spPr>
      </p:pic>
      <p:sp>
        <p:nvSpPr>
          <p:cNvPr id="4" name="TextBox 3"/>
          <p:cNvSpPr txBox="1"/>
          <p:nvPr/>
        </p:nvSpPr>
        <p:spPr>
          <a:xfrm>
            <a:off x="301761" y="314371"/>
            <a:ext cx="6198683" cy="276999"/>
          </a:xfrm>
          <a:prstGeom prst="rect">
            <a:avLst/>
          </a:prstGeom>
          <a:noFill/>
        </p:spPr>
        <p:txBody>
          <a:bodyPr wrap="square" rtlCol="0">
            <a:spAutoFit/>
          </a:bodyPr>
          <a:lstStyle/>
          <a:p>
            <a:r>
              <a:rPr lang="en-US" sz="1200" b="1" dirty="0">
                <a:latin typeface="Times New Roman"/>
                <a:cs typeface="Times New Roman"/>
              </a:rPr>
              <a:t>Short S30 Flying Boat G-AFCZ ‘Australia’</a:t>
            </a:r>
          </a:p>
        </p:txBody>
      </p:sp>
      <p:sp>
        <p:nvSpPr>
          <p:cNvPr id="5" name="TextBox 4"/>
          <p:cNvSpPr txBox="1"/>
          <p:nvPr/>
        </p:nvSpPr>
        <p:spPr>
          <a:xfrm>
            <a:off x="6211614" y="1429407"/>
            <a:ext cx="2716058" cy="2492990"/>
          </a:xfrm>
          <a:prstGeom prst="rect">
            <a:avLst/>
          </a:prstGeom>
          <a:noFill/>
        </p:spPr>
        <p:txBody>
          <a:bodyPr wrap="square" rtlCol="0">
            <a:spAutoFit/>
          </a:bodyPr>
          <a:lstStyle/>
          <a:p>
            <a:r>
              <a:rPr lang="en-US" sz="1200" dirty="0">
                <a:latin typeface="Times New Roman"/>
                <a:cs typeface="Times New Roman"/>
              </a:rPr>
              <a:t>Cover dated 11 July 1939 Sydney carried on SW146 that left on the 4 July Flying</a:t>
            </a:r>
          </a:p>
          <a:p>
            <a:r>
              <a:rPr lang="en-US" sz="1200" dirty="0">
                <a:latin typeface="Times New Roman"/>
                <a:cs typeface="Times New Roman"/>
              </a:rPr>
              <a:t>boat Castor.</a:t>
            </a:r>
          </a:p>
          <a:p>
            <a:endParaRPr lang="en-US" sz="1200" dirty="0">
              <a:latin typeface="Times New Roman"/>
              <a:cs typeface="Times New Roman"/>
            </a:endParaRPr>
          </a:p>
          <a:p>
            <a:r>
              <a:rPr lang="en-US" sz="1200" dirty="0">
                <a:latin typeface="Times New Roman"/>
                <a:cs typeface="Times New Roman"/>
              </a:rPr>
              <a:t>The mail was transferred to the Australia at Alexandria arriving in Southampton on the 22 July. Her maiden flight having</a:t>
            </a:r>
          </a:p>
          <a:p>
            <a:r>
              <a:rPr lang="en-US" sz="1200" dirty="0">
                <a:latin typeface="Times New Roman"/>
                <a:cs typeface="Times New Roman"/>
              </a:rPr>
              <a:t>taken place 2 weeks previously (SW142)</a:t>
            </a:r>
          </a:p>
          <a:p>
            <a:endParaRPr lang="en-US" sz="1200" dirty="0">
              <a:latin typeface="Times New Roman"/>
              <a:cs typeface="Times New Roman"/>
            </a:endParaRPr>
          </a:p>
          <a:p>
            <a:r>
              <a:rPr lang="en-US" sz="1200" dirty="0">
                <a:latin typeface="Times New Roman"/>
                <a:cs typeface="Times New Roman"/>
              </a:rPr>
              <a:t>The Australia and Awarua replaced landplanes between Alexandria and Karachi to release their crews for</a:t>
            </a:r>
          </a:p>
          <a:p>
            <a:r>
              <a:rPr lang="en-US" sz="1200" dirty="0">
                <a:latin typeface="Times New Roman"/>
                <a:cs typeface="Times New Roman"/>
              </a:rPr>
              <a:t>training on the Ensign aircraft. </a:t>
            </a:r>
          </a:p>
        </p:txBody>
      </p:sp>
      <p:sp>
        <p:nvSpPr>
          <p:cNvPr id="6" name="TextBox 5"/>
          <p:cNvSpPr txBox="1"/>
          <p:nvPr/>
        </p:nvSpPr>
        <p:spPr>
          <a:xfrm>
            <a:off x="301761" y="4904185"/>
            <a:ext cx="4803037" cy="1384995"/>
          </a:xfrm>
          <a:prstGeom prst="rect">
            <a:avLst/>
          </a:prstGeom>
          <a:noFill/>
        </p:spPr>
        <p:txBody>
          <a:bodyPr wrap="square" rtlCol="0">
            <a:spAutoFit/>
          </a:bodyPr>
          <a:lstStyle/>
          <a:p>
            <a:r>
              <a:rPr lang="en-US" sz="1200" dirty="0">
                <a:latin typeface="Times New Roman"/>
                <a:cs typeface="Times New Roman"/>
              </a:rPr>
              <a:t>Originally allocated G-AFCZ Canterbury. First Flight on 5.4.39 with Certificate of Airworthiness issued on 6.4.39 as G-AFCZ Australia. </a:t>
            </a:r>
          </a:p>
          <a:p>
            <a:endParaRPr lang="en-US" sz="1200" dirty="0">
              <a:latin typeface="Times New Roman"/>
              <a:cs typeface="Times New Roman"/>
            </a:endParaRPr>
          </a:p>
          <a:p>
            <a:r>
              <a:rPr lang="en-US" sz="1200" dirty="0">
                <a:latin typeface="Times New Roman"/>
                <a:cs typeface="Times New Roman"/>
              </a:rPr>
              <a:t>The aircraft was never used on the Tasman Route being renamed Clare and</a:t>
            </a:r>
          </a:p>
          <a:p>
            <a:r>
              <a:rPr lang="en-US" sz="1200" dirty="0">
                <a:latin typeface="Times New Roman"/>
                <a:cs typeface="Times New Roman"/>
              </a:rPr>
              <a:t>transferred to duties on a variety of routes. Finally, being lost on 14 September 1942 after catching fire near </a:t>
            </a:r>
            <a:r>
              <a:rPr lang="en-US" sz="1200" dirty="0" err="1">
                <a:latin typeface="Times New Roman"/>
                <a:cs typeface="Times New Roman"/>
              </a:rPr>
              <a:t>Bathhurst</a:t>
            </a:r>
            <a:r>
              <a:rPr lang="en-US" sz="1200" dirty="0">
                <a:latin typeface="Times New Roman"/>
                <a:cs typeface="Times New Roman"/>
              </a:rPr>
              <a:t> with the loss of all on board and mails.</a:t>
            </a:r>
          </a:p>
        </p:txBody>
      </p:sp>
    </p:spTree>
    <p:extLst>
      <p:ext uri="{BB962C8B-B14F-4D97-AF65-F5344CB8AC3E}">
        <p14:creationId xmlns:p14="http://schemas.microsoft.com/office/powerpoint/2010/main" val="30159279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6615" y="339521"/>
            <a:ext cx="5067077" cy="276999"/>
          </a:xfrm>
          <a:prstGeom prst="rect">
            <a:avLst/>
          </a:prstGeom>
          <a:noFill/>
        </p:spPr>
        <p:txBody>
          <a:bodyPr wrap="square" rtlCol="0">
            <a:spAutoFit/>
          </a:bodyPr>
          <a:lstStyle/>
          <a:p>
            <a:r>
              <a:rPr lang="en-US" sz="1200" b="1" dirty="0">
                <a:latin typeface="Times New Roman"/>
                <a:cs typeface="Times New Roman"/>
              </a:rPr>
              <a:t>Short S30 Flying Boat ZK-AMA ‘</a:t>
            </a:r>
            <a:r>
              <a:rPr lang="en-US" sz="1200" b="1" dirty="0" err="1">
                <a:latin typeface="Times New Roman"/>
                <a:cs typeface="Times New Roman"/>
              </a:rPr>
              <a:t>Aotearoa</a:t>
            </a:r>
            <a:r>
              <a:rPr lang="en-US" sz="1200" b="1" dirty="0">
                <a:latin typeface="Times New Roman"/>
                <a:cs typeface="Times New Roman"/>
              </a:rPr>
              <a:t>’</a:t>
            </a:r>
          </a:p>
        </p:txBody>
      </p:sp>
      <p:pic>
        <p:nvPicPr>
          <p:cNvPr id="4" name="Picture 3"/>
          <p:cNvPicPr>
            <a:picLocks noChangeAspect="1"/>
          </p:cNvPicPr>
          <p:nvPr/>
        </p:nvPicPr>
        <p:blipFill>
          <a:blip r:embed="rId2"/>
          <a:stretch>
            <a:fillRect/>
          </a:stretch>
        </p:blipFill>
        <p:spPr>
          <a:xfrm>
            <a:off x="3948880" y="3596402"/>
            <a:ext cx="5195120" cy="3261598"/>
          </a:xfrm>
          <a:prstGeom prst="rect">
            <a:avLst/>
          </a:prstGeom>
        </p:spPr>
      </p:pic>
      <p:pic>
        <p:nvPicPr>
          <p:cNvPr id="3" name="Picture 2"/>
          <p:cNvPicPr>
            <a:picLocks noChangeAspect="1"/>
          </p:cNvPicPr>
          <p:nvPr/>
        </p:nvPicPr>
        <p:blipFill>
          <a:blip r:embed="rId3"/>
          <a:stretch>
            <a:fillRect/>
          </a:stretch>
        </p:blipFill>
        <p:spPr>
          <a:xfrm>
            <a:off x="276616" y="793956"/>
            <a:ext cx="4664728" cy="3865592"/>
          </a:xfrm>
          <a:prstGeom prst="rect">
            <a:avLst/>
          </a:prstGeom>
        </p:spPr>
      </p:pic>
      <p:sp>
        <p:nvSpPr>
          <p:cNvPr id="5" name="TextBox 4"/>
          <p:cNvSpPr txBox="1"/>
          <p:nvPr/>
        </p:nvSpPr>
        <p:spPr>
          <a:xfrm>
            <a:off x="276615" y="4904185"/>
            <a:ext cx="3672265" cy="1754327"/>
          </a:xfrm>
          <a:prstGeom prst="rect">
            <a:avLst/>
          </a:prstGeom>
          <a:noFill/>
        </p:spPr>
        <p:txBody>
          <a:bodyPr wrap="square" rtlCol="0">
            <a:spAutoFit/>
          </a:bodyPr>
          <a:lstStyle/>
          <a:p>
            <a:r>
              <a:rPr lang="en-US" sz="1200" dirty="0">
                <a:latin typeface="Times New Roman"/>
                <a:cs typeface="Times New Roman"/>
              </a:rPr>
              <a:t>The aircraft was assembled under Imperial Airways G-AFDA ‘Cumberland’ and renamed at launch as ‘</a:t>
            </a:r>
            <a:r>
              <a:rPr lang="en-US" sz="1200" dirty="0" err="1">
                <a:latin typeface="Times New Roman"/>
                <a:cs typeface="Times New Roman"/>
              </a:rPr>
              <a:t>Awarua</a:t>
            </a:r>
            <a:r>
              <a:rPr lang="en-US" sz="1200" dirty="0">
                <a:latin typeface="Times New Roman"/>
                <a:cs typeface="Times New Roman"/>
              </a:rPr>
              <a:t>’. The first flight was on the 10 May 1939 and the certificate of airworthiness granted on the 12 May.</a:t>
            </a:r>
          </a:p>
          <a:p>
            <a:r>
              <a:rPr lang="en-US" sz="1200" dirty="0">
                <a:latin typeface="Times New Roman"/>
                <a:cs typeface="Times New Roman"/>
              </a:rPr>
              <a:t>It was then transferred to TEAL under registration ZK-AMC. After representations by the NZ Government who wanted the first available aircraft to be named </a:t>
            </a:r>
            <a:r>
              <a:rPr lang="en-US" sz="1200" dirty="0" err="1">
                <a:latin typeface="Times New Roman"/>
                <a:cs typeface="Times New Roman"/>
              </a:rPr>
              <a:t>Aotearoa</a:t>
            </a:r>
            <a:r>
              <a:rPr lang="en-US" sz="1200" dirty="0">
                <a:latin typeface="Times New Roman"/>
                <a:cs typeface="Times New Roman"/>
              </a:rPr>
              <a:t>. The plane was then finally registered as ZK-AMA ‘</a:t>
            </a:r>
            <a:r>
              <a:rPr lang="en-US" sz="1200" dirty="0" err="1">
                <a:latin typeface="Times New Roman"/>
                <a:cs typeface="Times New Roman"/>
              </a:rPr>
              <a:t>Aotearoa</a:t>
            </a:r>
            <a:r>
              <a:rPr lang="en-US" sz="1200" dirty="0">
                <a:latin typeface="Times New Roman"/>
                <a:cs typeface="Times New Roman"/>
              </a:rPr>
              <a:t>’.</a:t>
            </a:r>
          </a:p>
        </p:txBody>
      </p:sp>
      <p:sp>
        <p:nvSpPr>
          <p:cNvPr id="6" name="TextBox 5"/>
          <p:cNvSpPr txBox="1"/>
          <p:nvPr/>
        </p:nvSpPr>
        <p:spPr>
          <a:xfrm>
            <a:off x="5155091" y="1622154"/>
            <a:ext cx="3344523" cy="738664"/>
          </a:xfrm>
          <a:prstGeom prst="rect">
            <a:avLst/>
          </a:prstGeom>
          <a:noFill/>
        </p:spPr>
        <p:txBody>
          <a:bodyPr wrap="square" rtlCol="0">
            <a:spAutoFit/>
          </a:bodyPr>
          <a:lstStyle/>
          <a:p>
            <a:r>
              <a:rPr lang="en-US" sz="1200" dirty="0">
                <a:latin typeface="Times New Roman"/>
                <a:cs typeface="Times New Roman"/>
              </a:rPr>
              <a:t>They arrived at Sydney on August 26 1939</a:t>
            </a:r>
          </a:p>
          <a:p>
            <a:r>
              <a:rPr lang="en-US" sz="1200" dirty="0">
                <a:latin typeface="Times New Roman"/>
                <a:cs typeface="Times New Roman"/>
              </a:rPr>
              <a:t>departing 2 days later for Auckland.</a:t>
            </a:r>
          </a:p>
          <a:p>
            <a:endParaRPr lang="en-US" dirty="0"/>
          </a:p>
        </p:txBody>
      </p:sp>
    </p:spTree>
    <p:extLst>
      <p:ext uri="{BB962C8B-B14F-4D97-AF65-F5344CB8AC3E}">
        <p14:creationId xmlns:p14="http://schemas.microsoft.com/office/powerpoint/2010/main" val="20088112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6492" y="0"/>
            <a:ext cx="2210600" cy="6858000"/>
          </a:xfrm>
          <a:prstGeom prst="rect">
            <a:avLst/>
          </a:prstGeom>
        </p:spPr>
      </p:pic>
      <p:sp>
        <p:nvSpPr>
          <p:cNvPr id="3" name="TextBox 2"/>
          <p:cNvSpPr txBox="1"/>
          <p:nvPr/>
        </p:nvSpPr>
        <p:spPr>
          <a:xfrm>
            <a:off x="2854160" y="207250"/>
            <a:ext cx="5620307" cy="276999"/>
          </a:xfrm>
          <a:prstGeom prst="rect">
            <a:avLst/>
          </a:prstGeom>
          <a:noFill/>
        </p:spPr>
        <p:txBody>
          <a:bodyPr wrap="square" rtlCol="0">
            <a:spAutoFit/>
          </a:bodyPr>
          <a:lstStyle/>
          <a:p>
            <a:r>
              <a:rPr lang="en-US" sz="1200" b="1" dirty="0">
                <a:latin typeface="Times New Roman"/>
                <a:cs typeface="Times New Roman"/>
              </a:rPr>
              <a:t>Survey Flight ‘</a:t>
            </a:r>
            <a:r>
              <a:rPr lang="en-US" sz="1200" b="1" dirty="0" err="1">
                <a:latin typeface="Times New Roman"/>
                <a:cs typeface="Times New Roman"/>
              </a:rPr>
              <a:t>Aotearoa</a:t>
            </a:r>
            <a:r>
              <a:rPr lang="en-US" sz="1200" b="1" dirty="0">
                <a:latin typeface="Times New Roman"/>
                <a:cs typeface="Times New Roman"/>
              </a:rPr>
              <a:t>’ </a:t>
            </a:r>
            <a:r>
              <a:rPr lang="mr-IN" sz="1200" b="1" dirty="0">
                <a:latin typeface="Times New Roman"/>
                <a:cs typeface="Times New Roman"/>
              </a:rPr>
              <a:t>–</a:t>
            </a:r>
            <a:r>
              <a:rPr lang="en-US" sz="1200" b="1" dirty="0">
                <a:latin typeface="Times New Roman"/>
                <a:cs typeface="Times New Roman"/>
              </a:rPr>
              <a:t> Auckland </a:t>
            </a:r>
            <a:r>
              <a:rPr lang="mr-IN" sz="1200" b="1" dirty="0">
                <a:latin typeface="Times New Roman"/>
                <a:cs typeface="Times New Roman"/>
              </a:rPr>
              <a:t>–</a:t>
            </a:r>
            <a:r>
              <a:rPr lang="en-US" sz="1200" b="1" dirty="0">
                <a:latin typeface="Times New Roman"/>
                <a:cs typeface="Times New Roman"/>
              </a:rPr>
              <a:t> Sydney and return 24-30 September 1939</a:t>
            </a:r>
          </a:p>
        </p:txBody>
      </p:sp>
      <p:sp>
        <p:nvSpPr>
          <p:cNvPr id="4" name="TextBox 3"/>
          <p:cNvSpPr txBox="1"/>
          <p:nvPr/>
        </p:nvSpPr>
        <p:spPr>
          <a:xfrm>
            <a:off x="2854160" y="628514"/>
            <a:ext cx="5720894" cy="3877984"/>
          </a:xfrm>
          <a:prstGeom prst="rect">
            <a:avLst/>
          </a:prstGeom>
          <a:noFill/>
        </p:spPr>
        <p:txBody>
          <a:bodyPr wrap="square" rtlCol="0">
            <a:spAutoFit/>
          </a:bodyPr>
          <a:lstStyle/>
          <a:p>
            <a:r>
              <a:rPr lang="en-US" sz="1200" dirty="0">
                <a:latin typeface="Times New Roman"/>
                <a:cs typeface="Times New Roman"/>
              </a:rPr>
              <a:t>The First survey flight of the </a:t>
            </a:r>
            <a:r>
              <a:rPr lang="en-US" sz="1200" dirty="0" err="1">
                <a:latin typeface="Times New Roman"/>
                <a:cs typeface="Times New Roman"/>
              </a:rPr>
              <a:t>Aotearoa</a:t>
            </a:r>
            <a:r>
              <a:rPr lang="en-US" sz="1200" dirty="0">
                <a:latin typeface="Times New Roman"/>
                <a:cs typeface="Times New Roman"/>
              </a:rPr>
              <a:t> left Auckland for Sydney on the 24</a:t>
            </a:r>
          </a:p>
          <a:p>
            <a:r>
              <a:rPr lang="en-US" sz="1200" dirty="0">
                <a:latin typeface="Times New Roman"/>
                <a:cs typeface="Times New Roman"/>
              </a:rPr>
              <a:t>September 1939.Captain Burgess was again at the controls with a crew of 2nd</a:t>
            </a:r>
          </a:p>
          <a:p>
            <a:r>
              <a:rPr lang="en-US" sz="1200" dirty="0">
                <a:latin typeface="Times New Roman"/>
                <a:cs typeface="Times New Roman"/>
              </a:rPr>
              <a:t>Office FG Craig, GW </a:t>
            </a:r>
            <a:r>
              <a:rPr lang="en-US" sz="1200" dirty="0" err="1">
                <a:latin typeface="Times New Roman"/>
                <a:cs typeface="Times New Roman"/>
              </a:rPr>
              <a:t>Cussans</a:t>
            </a:r>
            <a:r>
              <a:rPr lang="en-US" sz="1200" dirty="0">
                <a:latin typeface="Times New Roman"/>
                <a:cs typeface="Times New Roman"/>
              </a:rPr>
              <a:t> and R Phillips with passengers 12 persons in all</a:t>
            </a:r>
          </a:p>
          <a:p>
            <a:r>
              <a:rPr lang="en-US" sz="1200" dirty="0">
                <a:latin typeface="Times New Roman"/>
                <a:cs typeface="Times New Roman"/>
              </a:rPr>
              <a:t>were on the flight.</a:t>
            </a:r>
          </a:p>
          <a:p>
            <a:endParaRPr lang="en-US" sz="1200" dirty="0">
              <a:latin typeface="Times New Roman"/>
              <a:cs typeface="Times New Roman"/>
            </a:endParaRPr>
          </a:p>
          <a:p>
            <a:r>
              <a:rPr lang="en-US" sz="1200" dirty="0">
                <a:latin typeface="Times New Roman"/>
                <a:cs typeface="Times New Roman"/>
              </a:rPr>
              <a:t>The passengers included – F Maurice Clarke, Manager of Union Airways and</a:t>
            </a:r>
          </a:p>
          <a:p>
            <a:r>
              <a:rPr lang="en-US" sz="1200" dirty="0">
                <a:latin typeface="Times New Roman"/>
                <a:cs typeface="Times New Roman"/>
              </a:rPr>
              <a:t>co-pilot on the survey flight to Fiji and Tonga. </a:t>
            </a:r>
            <a:r>
              <a:rPr lang="en-US" sz="1200" b="1" dirty="0" err="1">
                <a:solidFill>
                  <a:srgbClr val="FF0000"/>
                </a:solidFill>
                <a:latin typeface="Times New Roman"/>
                <a:cs typeface="Times New Roman"/>
              </a:rPr>
              <a:t>Mr</a:t>
            </a:r>
            <a:r>
              <a:rPr lang="en-US" sz="1200" b="1" dirty="0">
                <a:solidFill>
                  <a:srgbClr val="FF0000"/>
                </a:solidFill>
                <a:latin typeface="Times New Roman"/>
                <a:cs typeface="Times New Roman"/>
              </a:rPr>
              <a:t> LE </a:t>
            </a:r>
            <a:r>
              <a:rPr lang="en-US" sz="1200" b="1" dirty="0" err="1">
                <a:solidFill>
                  <a:srgbClr val="FF0000"/>
                </a:solidFill>
                <a:latin typeface="Times New Roman"/>
                <a:cs typeface="Times New Roman"/>
              </a:rPr>
              <a:t>Turnill</a:t>
            </a:r>
            <a:r>
              <a:rPr lang="en-US" sz="1200" dirty="0">
                <a:latin typeface="Times New Roman"/>
                <a:cs typeface="Times New Roman"/>
              </a:rPr>
              <a:t>, Chief Engineer</a:t>
            </a:r>
          </a:p>
          <a:p>
            <a:r>
              <a:rPr lang="en-US" sz="1200" dirty="0">
                <a:latin typeface="Times New Roman"/>
                <a:cs typeface="Times New Roman"/>
              </a:rPr>
              <a:t>at Auckland Airbase, Squadron Leader AG Garrard service Manager of Union</a:t>
            </a:r>
          </a:p>
          <a:p>
            <a:r>
              <a:rPr lang="en-US" sz="1200" dirty="0">
                <a:latin typeface="Times New Roman"/>
                <a:cs typeface="Times New Roman"/>
              </a:rPr>
              <a:t>Airways, </a:t>
            </a:r>
            <a:r>
              <a:rPr lang="en-US" sz="1200" dirty="0" err="1">
                <a:latin typeface="Times New Roman"/>
                <a:cs typeface="Times New Roman"/>
              </a:rPr>
              <a:t>Mr</a:t>
            </a:r>
            <a:r>
              <a:rPr lang="en-US" sz="1200" dirty="0">
                <a:latin typeface="Times New Roman"/>
                <a:cs typeface="Times New Roman"/>
              </a:rPr>
              <a:t> LN Larsen, Officer in charge of the Government’s meteorological</a:t>
            </a:r>
          </a:p>
          <a:p>
            <a:r>
              <a:rPr lang="en-US" sz="1200" dirty="0">
                <a:latin typeface="Times New Roman"/>
                <a:cs typeface="Times New Roman"/>
              </a:rPr>
              <a:t>station at Auckland, </a:t>
            </a:r>
            <a:r>
              <a:rPr lang="en-US" sz="1200" dirty="0" err="1">
                <a:latin typeface="Times New Roman"/>
                <a:cs typeface="Times New Roman"/>
              </a:rPr>
              <a:t>Mr</a:t>
            </a:r>
            <a:r>
              <a:rPr lang="en-US" sz="1200" dirty="0">
                <a:latin typeface="Times New Roman"/>
                <a:cs typeface="Times New Roman"/>
              </a:rPr>
              <a:t> J Paul Chief Accountant Union Airways, </a:t>
            </a:r>
            <a:r>
              <a:rPr lang="en-US" sz="1200" dirty="0" err="1">
                <a:latin typeface="Times New Roman"/>
                <a:cs typeface="Times New Roman"/>
              </a:rPr>
              <a:t>Mr</a:t>
            </a:r>
            <a:r>
              <a:rPr lang="en-US" sz="1200" dirty="0">
                <a:latin typeface="Times New Roman"/>
                <a:cs typeface="Times New Roman"/>
              </a:rPr>
              <a:t> FL</a:t>
            </a:r>
          </a:p>
          <a:p>
            <a:r>
              <a:rPr lang="en-US" sz="1200" dirty="0">
                <a:latin typeface="Times New Roman"/>
                <a:cs typeface="Times New Roman"/>
              </a:rPr>
              <a:t>Williams radio operator at Auckland and </a:t>
            </a:r>
            <a:r>
              <a:rPr lang="en-US" sz="1200" dirty="0" err="1">
                <a:latin typeface="Times New Roman"/>
                <a:cs typeface="Times New Roman"/>
              </a:rPr>
              <a:t>Mr</a:t>
            </a:r>
            <a:r>
              <a:rPr lang="en-US" sz="1200" dirty="0">
                <a:latin typeface="Times New Roman"/>
                <a:cs typeface="Times New Roman"/>
              </a:rPr>
              <a:t> ED </a:t>
            </a:r>
            <a:r>
              <a:rPr lang="en-US" sz="1200" dirty="0" err="1">
                <a:latin typeface="Times New Roman"/>
                <a:cs typeface="Times New Roman"/>
              </a:rPr>
              <a:t>Nicholl</a:t>
            </a:r>
            <a:r>
              <a:rPr lang="en-US" sz="1200" dirty="0">
                <a:latin typeface="Times New Roman"/>
                <a:cs typeface="Times New Roman"/>
              </a:rPr>
              <a:t> radio Technician at</a:t>
            </a:r>
          </a:p>
          <a:p>
            <a:r>
              <a:rPr lang="en-US" sz="1200" dirty="0">
                <a:latin typeface="Times New Roman"/>
                <a:cs typeface="Times New Roman"/>
              </a:rPr>
              <a:t>Auckland.</a:t>
            </a:r>
          </a:p>
          <a:p>
            <a:endParaRPr lang="en-US" sz="1200" dirty="0">
              <a:latin typeface="Times New Roman"/>
              <a:cs typeface="Times New Roman"/>
            </a:endParaRPr>
          </a:p>
          <a:p>
            <a:r>
              <a:rPr lang="en-US" sz="1200" dirty="0">
                <a:latin typeface="Times New Roman"/>
                <a:cs typeface="Times New Roman"/>
              </a:rPr>
              <a:t>The flight to Sydney took 8 hours and 25 minutes with the return flight on the</a:t>
            </a:r>
          </a:p>
          <a:p>
            <a:r>
              <a:rPr lang="en-US" sz="1200" dirty="0">
                <a:latin typeface="Times New Roman"/>
                <a:cs typeface="Times New Roman"/>
              </a:rPr>
              <a:t>30 September taking 9 hours and 10 minutes. Both flights were uneventful.</a:t>
            </a:r>
          </a:p>
          <a:p>
            <a:r>
              <a:rPr lang="en-US" sz="1200" dirty="0">
                <a:latin typeface="Times New Roman"/>
                <a:cs typeface="Times New Roman"/>
              </a:rPr>
              <a:t>An announcement had been made that no mail would be carried on either flight</a:t>
            </a:r>
          </a:p>
          <a:p>
            <a:r>
              <a:rPr lang="en-US" sz="1200" dirty="0">
                <a:latin typeface="Times New Roman"/>
                <a:cs typeface="Times New Roman"/>
              </a:rPr>
              <a:t>a few courtesy coves have been recorded such as this which was flown from the UK to New Zealand and back to Australia. </a:t>
            </a:r>
            <a:r>
              <a:rPr lang="en-US" sz="1200" dirty="0" err="1">
                <a:latin typeface="Times New Roman"/>
                <a:cs typeface="Times New Roman"/>
              </a:rPr>
              <a:t>Mr</a:t>
            </a:r>
            <a:r>
              <a:rPr lang="en-US" sz="1200" dirty="0">
                <a:latin typeface="Times New Roman"/>
                <a:cs typeface="Times New Roman"/>
              </a:rPr>
              <a:t> LE </a:t>
            </a:r>
            <a:r>
              <a:rPr lang="en-US" sz="1200" dirty="0" err="1">
                <a:latin typeface="Times New Roman"/>
                <a:cs typeface="Times New Roman"/>
              </a:rPr>
              <a:t>Turnill</a:t>
            </a:r>
            <a:r>
              <a:rPr lang="en-US" sz="1200" dirty="0">
                <a:latin typeface="Times New Roman"/>
                <a:cs typeface="Times New Roman"/>
              </a:rPr>
              <a:t> was in fact on loan from Imperial Airways to </a:t>
            </a:r>
            <a:r>
              <a:rPr lang="en-US" sz="1200">
                <a:latin typeface="Times New Roman"/>
                <a:cs typeface="Times New Roman"/>
              </a:rPr>
              <a:t>construct the flying </a:t>
            </a:r>
            <a:r>
              <a:rPr lang="en-US" sz="1200" dirty="0">
                <a:latin typeface="Times New Roman"/>
                <a:cs typeface="Times New Roman"/>
              </a:rPr>
              <a:t>boat base at Mechanics Bay.</a:t>
            </a:r>
          </a:p>
          <a:p>
            <a:endParaRPr lang="en-US" dirty="0"/>
          </a:p>
        </p:txBody>
      </p:sp>
      <p:sp>
        <p:nvSpPr>
          <p:cNvPr id="5" name="Left Arrow 4"/>
          <p:cNvSpPr/>
          <p:nvPr/>
        </p:nvSpPr>
        <p:spPr>
          <a:xfrm>
            <a:off x="2954747" y="5683825"/>
            <a:ext cx="978408" cy="484632"/>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Scan 911.jpeg"/>
          <p:cNvPicPr>
            <a:picLocks noChangeAspect="1"/>
          </p:cNvPicPr>
          <p:nvPr/>
        </p:nvPicPr>
        <p:blipFill>
          <a:blip r:embed="rId3">
            <a:extLst>
              <a:ext uri="{28A0092B-C50C-407E-A947-70E740481C1C}">
                <a14:useLocalDpi xmlns:a14="http://schemas.microsoft.com/office/drawing/2010/main"/>
              </a:ext>
            </a:extLst>
          </a:blip>
          <a:stretch>
            <a:fillRect/>
          </a:stretch>
        </p:blipFill>
        <p:spPr>
          <a:xfrm rot="10800000">
            <a:off x="4425519" y="4203206"/>
            <a:ext cx="3954162" cy="2379820"/>
          </a:xfrm>
          <a:prstGeom prst="rect">
            <a:avLst/>
          </a:prstGeom>
        </p:spPr>
      </p:pic>
    </p:spTree>
    <p:extLst>
      <p:ext uri="{BB962C8B-B14F-4D97-AF65-F5344CB8AC3E}">
        <p14:creationId xmlns:p14="http://schemas.microsoft.com/office/powerpoint/2010/main" val="41259787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88201" y="146333"/>
            <a:ext cx="4554624" cy="3341523"/>
          </a:xfrm>
          <a:prstGeom prst="rect">
            <a:avLst/>
          </a:prstGeom>
        </p:spPr>
      </p:pic>
      <p:pic>
        <p:nvPicPr>
          <p:cNvPr id="3" name="Picture 2"/>
          <p:cNvPicPr>
            <a:picLocks noChangeAspect="1"/>
          </p:cNvPicPr>
          <p:nvPr/>
        </p:nvPicPr>
        <p:blipFill>
          <a:blip r:embed="rId3"/>
          <a:stretch>
            <a:fillRect/>
          </a:stretch>
        </p:blipFill>
        <p:spPr>
          <a:xfrm>
            <a:off x="4388201" y="4075669"/>
            <a:ext cx="4554624" cy="2481646"/>
          </a:xfrm>
          <a:prstGeom prst="rect">
            <a:avLst/>
          </a:prstGeom>
        </p:spPr>
      </p:pic>
      <p:pic>
        <p:nvPicPr>
          <p:cNvPr id="4" name="Picture 3"/>
          <p:cNvPicPr>
            <a:picLocks noChangeAspect="1"/>
          </p:cNvPicPr>
          <p:nvPr/>
        </p:nvPicPr>
        <p:blipFill>
          <a:blip r:embed="rId4"/>
          <a:stretch>
            <a:fillRect/>
          </a:stretch>
        </p:blipFill>
        <p:spPr>
          <a:xfrm>
            <a:off x="4627008" y="2900044"/>
            <a:ext cx="1175625" cy="1175625"/>
          </a:xfrm>
          <a:prstGeom prst="rect">
            <a:avLst/>
          </a:prstGeom>
        </p:spPr>
      </p:pic>
      <p:sp>
        <p:nvSpPr>
          <p:cNvPr id="5" name="TextBox 4"/>
          <p:cNvSpPr txBox="1"/>
          <p:nvPr/>
        </p:nvSpPr>
        <p:spPr>
          <a:xfrm>
            <a:off x="251468" y="164390"/>
            <a:ext cx="3448173" cy="276999"/>
          </a:xfrm>
          <a:prstGeom prst="rect">
            <a:avLst/>
          </a:prstGeom>
          <a:noFill/>
        </p:spPr>
        <p:txBody>
          <a:bodyPr wrap="square" rtlCol="0">
            <a:spAutoFit/>
          </a:bodyPr>
          <a:lstStyle/>
          <a:p>
            <a:r>
              <a:rPr lang="en-US" sz="1200" b="1" dirty="0">
                <a:latin typeface="Times New Roman"/>
                <a:cs typeface="Times New Roman"/>
              </a:rPr>
              <a:t>‘</a:t>
            </a:r>
            <a:r>
              <a:rPr lang="en-US" sz="1200" b="1" dirty="0" err="1">
                <a:latin typeface="Times New Roman"/>
                <a:cs typeface="Times New Roman"/>
              </a:rPr>
              <a:t>Aotearoa</a:t>
            </a:r>
            <a:r>
              <a:rPr lang="en-US" sz="1200" b="1" dirty="0">
                <a:latin typeface="Times New Roman"/>
                <a:cs typeface="Times New Roman"/>
              </a:rPr>
              <a:t>’ Survey Flight </a:t>
            </a:r>
            <a:r>
              <a:rPr lang="mr-IN" sz="1200" b="1" dirty="0">
                <a:latin typeface="Times New Roman"/>
                <a:cs typeface="Times New Roman"/>
              </a:rPr>
              <a:t>–</a:t>
            </a:r>
            <a:r>
              <a:rPr lang="en-US" sz="1200" b="1" dirty="0">
                <a:latin typeface="Times New Roman"/>
                <a:cs typeface="Times New Roman"/>
              </a:rPr>
              <a:t> Tonga </a:t>
            </a:r>
            <a:r>
              <a:rPr lang="mr-IN" sz="1200" b="1" dirty="0">
                <a:latin typeface="Times New Roman"/>
                <a:cs typeface="Times New Roman"/>
              </a:rPr>
              <a:t>–</a:t>
            </a:r>
            <a:r>
              <a:rPr lang="en-US" sz="1200" b="1" dirty="0">
                <a:latin typeface="Times New Roman"/>
                <a:cs typeface="Times New Roman"/>
              </a:rPr>
              <a:t> New Zealand</a:t>
            </a:r>
          </a:p>
        </p:txBody>
      </p:sp>
      <p:sp>
        <p:nvSpPr>
          <p:cNvPr id="6" name="TextBox 5"/>
          <p:cNvSpPr txBox="1"/>
          <p:nvPr/>
        </p:nvSpPr>
        <p:spPr>
          <a:xfrm>
            <a:off x="201175" y="515007"/>
            <a:ext cx="4034494" cy="5816977"/>
          </a:xfrm>
          <a:prstGeom prst="rect">
            <a:avLst/>
          </a:prstGeom>
          <a:noFill/>
        </p:spPr>
        <p:txBody>
          <a:bodyPr wrap="square" rtlCol="0">
            <a:spAutoFit/>
          </a:bodyPr>
          <a:lstStyle/>
          <a:p>
            <a:r>
              <a:rPr lang="en-US" sz="1200" dirty="0">
                <a:latin typeface="Times New Roman"/>
                <a:cs typeface="Times New Roman"/>
              </a:rPr>
              <a:t>The Aotearoa arrived at Nukualofa, Tonga on the 21 October and left on the 23 October For New Zealand. This is one of approx. 250 covers carried and was part of the late mail accepted receiving the cachet ‘Nukualofa 23 Oct 4am’.</a:t>
            </a:r>
          </a:p>
          <a:p>
            <a:endParaRPr lang="en-US" sz="1200" dirty="0">
              <a:latin typeface="Times New Roman"/>
              <a:cs typeface="Times New Roman"/>
            </a:endParaRPr>
          </a:p>
          <a:p>
            <a:r>
              <a:rPr lang="en-US" sz="1200" dirty="0">
                <a:latin typeface="Times New Roman"/>
                <a:cs typeface="Times New Roman"/>
              </a:rPr>
              <a:t>The plane again collected the mail that had accumulated due to the reduced frequency of the steamer service in war time conditions. There was no surcharge for the air service mail being charge at the surface rate of 2 1/2d. The majority of mail carried was for onward transmission from Auckland by the mail steamer to Sydney.</a:t>
            </a:r>
          </a:p>
          <a:p>
            <a:endParaRPr lang="en-US" sz="1200" dirty="0">
              <a:latin typeface="Times New Roman"/>
              <a:cs typeface="Times New Roman"/>
            </a:endParaRPr>
          </a:p>
          <a:p>
            <a:r>
              <a:rPr lang="en-US" sz="1200" dirty="0">
                <a:latin typeface="Times New Roman"/>
                <a:cs typeface="Times New Roman"/>
              </a:rPr>
              <a:t>The letter it carried is of interest as it was sent by one of the guests on the flight over the island the previous day- ‘we have the opportunity of sending a mail away by the flying boat Aotearoa. She arrived this morning from Suva and we all had a flight in her all over </a:t>
            </a:r>
            <a:r>
              <a:rPr lang="en-US" sz="1200" dirty="0" err="1">
                <a:latin typeface="Times New Roman"/>
                <a:cs typeface="Times New Roman"/>
              </a:rPr>
              <a:t>Tongatabu</a:t>
            </a:r>
            <a:r>
              <a:rPr lang="en-US" sz="1200" dirty="0">
                <a:latin typeface="Times New Roman"/>
                <a:cs typeface="Times New Roman"/>
              </a:rPr>
              <a:t> and nearly to Suva about . an hour in all. It was simply glorious – </a:t>
            </a:r>
            <a:r>
              <a:rPr lang="en-US" sz="1200" dirty="0" err="1">
                <a:latin typeface="Times New Roman"/>
                <a:cs typeface="Times New Roman"/>
              </a:rPr>
              <a:t>Mrs</a:t>
            </a:r>
            <a:r>
              <a:rPr lang="en-US" sz="1200" dirty="0">
                <a:latin typeface="Times New Roman"/>
                <a:cs typeface="Times New Roman"/>
              </a:rPr>
              <a:t> Armstrong was the only lady taken up. I think about 18 or 19 aboard….</a:t>
            </a:r>
          </a:p>
          <a:p>
            <a:endParaRPr lang="en-US" sz="1200" dirty="0">
              <a:latin typeface="Times New Roman"/>
              <a:cs typeface="Times New Roman"/>
            </a:endParaRPr>
          </a:p>
          <a:p>
            <a:r>
              <a:rPr lang="en-US" sz="1200" dirty="0">
                <a:latin typeface="Times New Roman"/>
                <a:cs typeface="Times New Roman"/>
              </a:rPr>
              <a:t>If you had one cruise in one of these flying boats, you</a:t>
            </a:r>
          </a:p>
          <a:p>
            <a:r>
              <a:rPr lang="en-US" sz="1200" dirty="0">
                <a:latin typeface="Times New Roman"/>
                <a:cs typeface="Times New Roman"/>
              </a:rPr>
              <a:t>would not have any further fear of them – coming down</a:t>
            </a:r>
          </a:p>
          <a:p>
            <a:r>
              <a:rPr lang="en-US" sz="1200" dirty="0">
                <a:latin typeface="Times New Roman"/>
                <a:cs typeface="Times New Roman"/>
              </a:rPr>
              <a:t>was simply perfect and we touched the water and taxied</a:t>
            </a:r>
          </a:p>
          <a:p>
            <a:r>
              <a:rPr lang="en-US" sz="1200" dirty="0">
                <a:latin typeface="Times New Roman"/>
                <a:cs typeface="Times New Roman"/>
              </a:rPr>
              <a:t>along without the slightest hiccup of any kind – in fact</a:t>
            </a:r>
          </a:p>
          <a:p>
            <a:r>
              <a:rPr lang="en-US" sz="1200" dirty="0">
                <a:latin typeface="Times New Roman"/>
                <a:cs typeface="Times New Roman"/>
              </a:rPr>
              <a:t>the only way to tell that we had touched the water again</a:t>
            </a:r>
          </a:p>
          <a:p>
            <a:r>
              <a:rPr lang="en-US" sz="1200" dirty="0">
                <a:latin typeface="Times New Roman"/>
                <a:cs typeface="Times New Roman"/>
              </a:rPr>
              <a:t>was the spray. The banking turns while in flight are quite</a:t>
            </a:r>
          </a:p>
          <a:p>
            <a:r>
              <a:rPr lang="en-US" sz="1200" dirty="0">
                <a:latin typeface="Times New Roman"/>
                <a:cs typeface="Times New Roman"/>
              </a:rPr>
              <a:t>comfortable and there was no sensation of any roll or</a:t>
            </a:r>
          </a:p>
          <a:p>
            <a:r>
              <a:rPr lang="en-US" sz="1200" dirty="0">
                <a:latin typeface="Times New Roman"/>
                <a:cs typeface="Times New Roman"/>
              </a:rPr>
              <a:t>anything like that. Also, we were able to walk about and</a:t>
            </a:r>
          </a:p>
          <a:p>
            <a:r>
              <a:rPr lang="en-US" sz="1200" dirty="0">
                <a:latin typeface="Times New Roman"/>
                <a:cs typeface="Times New Roman"/>
              </a:rPr>
              <a:t>look out and go up into the control room in fact anything</a:t>
            </a:r>
          </a:p>
          <a:p>
            <a:r>
              <a:rPr lang="en-US" sz="1200" dirty="0">
                <a:latin typeface="Times New Roman"/>
                <a:cs typeface="Times New Roman"/>
              </a:rPr>
              <a:t>while in flight. You would never choose a steamer for</a:t>
            </a:r>
          </a:p>
          <a:p>
            <a:r>
              <a:rPr lang="en-US" sz="1200" dirty="0">
                <a:latin typeface="Times New Roman"/>
                <a:cs typeface="Times New Roman"/>
              </a:rPr>
              <a:t>travel when you had experienced the flying ship.’</a:t>
            </a:r>
          </a:p>
        </p:txBody>
      </p:sp>
    </p:spTree>
    <p:extLst>
      <p:ext uri="{BB962C8B-B14F-4D97-AF65-F5344CB8AC3E}">
        <p14:creationId xmlns:p14="http://schemas.microsoft.com/office/powerpoint/2010/main" val="14020487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593344" cy="6858000"/>
          </a:xfrm>
          <a:prstGeom prst="rect">
            <a:avLst/>
          </a:prstGeom>
        </p:spPr>
      </p:pic>
      <p:sp>
        <p:nvSpPr>
          <p:cNvPr id="3" name="TextBox 2"/>
          <p:cNvSpPr txBox="1"/>
          <p:nvPr/>
        </p:nvSpPr>
        <p:spPr>
          <a:xfrm>
            <a:off x="5720894" y="729340"/>
            <a:ext cx="2929600" cy="1569660"/>
          </a:xfrm>
          <a:prstGeom prst="rect">
            <a:avLst/>
          </a:prstGeom>
          <a:noFill/>
        </p:spPr>
        <p:txBody>
          <a:bodyPr wrap="square" rtlCol="0">
            <a:spAutoFit/>
          </a:bodyPr>
          <a:lstStyle/>
          <a:p>
            <a:r>
              <a:rPr lang="en-US" sz="1200" dirty="0">
                <a:latin typeface="Times New Roman"/>
                <a:cs typeface="Times New Roman"/>
              </a:rPr>
              <a:t>Imperial Airways letter 18 March 1940 </a:t>
            </a:r>
            <a:r>
              <a:rPr lang="mr-IN" sz="1200" dirty="0">
                <a:latin typeface="Times New Roman"/>
                <a:cs typeface="Times New Roman"/>
              </a:rPr>
              <a:t>–</a:t>
            </a:r>
            <a:r>
              <a:rPr lang="en-US" sz="1200" dirty="0">
                <a:latin typeface="Times New Roman"/>
                <a:cs typeface="Times New Roman"/>
              </a:rPr>
              <a:t> confirmation of new role </a:t>
            </a:r>
            <a:r>
              <a:rPr lang="en-US" sz="1200" dirty="0" err="1">
                <a:latin typeface="Times New Roman"/>
                <a:cs typeface="Times New Roman"/>
              </a:rPr>
              <a:t>wef</a:t>
            </a:r>
            <a:r>
              <a:rPr lang="en-US" sz="1200" dirty="0">
                <a:latin typeface="Times New Roman"/>
                <a:cs typeface="Times New Roman"/>
              </a:rPr>
              <a:t> 22 April 1940.</a:t>
            </a:r>
          </a:p>
          <a:p>
            <a:endParaRPr lang="en-US" sz="1200" dirty="0">
              <a:latin typeface="Times New Roman"/>
              <a:cs typeface="Times New Roman"/>
            </a:endParaRPr>
          </a:p>
          <a:p>
            <a:endParaRPr lang="en-US" sz="1200" dirty="0">
              <a:latin typeface="Times New Roman"/>
              <a:cs typeface="Times New Roman"/>
            </a:endParaRPr>
          </a:p>
          <a:p>
            <a:r>
              <a:rPr lang="en-US" sz="1200" dirty="0">
                <a:latin typeface="Times New Roman"/>
                <a:cs typeface="Times New Roman"/>
              </a:rPr>
              <a:t>Note letter includes British Airways Ltd (European Flights) and change of base to </a:t>
            </a:r>
            <a:r>
              <a:rPr lang="en-US" sz="1200" dirty="0" err="1">
                <a:latin typeface="Times New Roman"/>
                <a:cs typeface="Times New Roman"/>
              </a:rPr>
              <a:t>Whitchurch</a:t>
            </a:r>
            <a:r>
              <a:rPr lang="en-US" sz="1200" dirty="0">
                <a:latin typeface="Times New Roman"/>
                <a:cs typeface="Times New Roman"/>
              </a:rPr>
              <a:t>, Bristol due to war time conditions.</a:t>
            </a:r>
          </a:p>
        </p:txBody>
      </p:sp>
    </p:spTree>
    <p:extLst>
      <p:ext uri="{BB962C8B-B14F-4D97-AF65-F5344CB8AC3E}">
        <p14:creationId xmlns:p14="http://schemas.microsoft.com/office/powerpoint/2010/main" val="2997520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D17A8A6-08D8-8453-6435-F5E7EB89E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1477" y="609599"/>
            <a:ext cx="5411992" cy="3401823"/>
          </a:xfrm>
          <a:prstGeom prst="rect">
            <a:avLst/>
          </a:prstGeom>
        </p:spPr>
      </p:pic>
      <p:pic>
        <p:nvPicPr>
          <p:cNvPr id="4" name="Picture 3">
            <a:extLst>
              <a:ext uri="{FF2B5EF4-FFF2-40B4-BE49-F238E27FC236}">
                <a16:creationId xmlns:a16="http://schemas.microsoft.com/office/drawing/2014/main" id="{EE4B55F3-D770-2956-41C7-09AA8B0655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76891" y="424144"/>
            <a:ext cx="1438450" cy="2075794"/>
          </a:xfrm>
          <a:prstGeom prst="rect">
            <a:avLst/>
          </a:prstGeom>
        </p:spPr>
      </p:pic>
      <p:pic>
        <p:nvPicPr>
          <p:cNvPr id="5" name="Picture 4">
            <a:extLst>
              <a:ext uri="{FF2B5EF4-FFF2-40B4-BE49-F238E27FC236}">
                <a16:creationId xmlns:a16="http://schemas.microsoft.com/office/drawing/2014/main" id="{764E6853-57E4-D235-0095-395DBC141B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4850" y="2930485"/>
            <a:ext cx="1428680" cy="2161873"/>
          </a:xfrm>
          <a:prstGeom prst="rect">
            <a:avLst/>
          </a:prstGeom>
        </p:spPr>
      </p:pic>
      <p:sp>
        <p:nvSpPr>
          <p:cNvPr id="7" name="TextBox 6">
            <a:extLst>
              <a:ext uri="{FF2B5EF4-FFF2-40B4-BE49-F238E27FC236}">
                <a16:creationId xmlns:a16="http://schemas.microsoft.com/office/drawing/2014/main" id="{BB316FD1-94C1-CB2F-5CAF-6EFE92A4BA32}"/>
              </a:ext>
            </a:extLst>
          </p:cNvPr>
          <p:cNvSpPr txBox="1"/>
          <p:nvPr/>
        </p:nvSpPr>
        <p:spPr>
          <a:xfrm>
            <a:off x="3720662" y="4319752"/>
            <a:ext cx="1954926"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Short S8 Calcutta Flying Boats used on the route. 14 passengers and 3 crew.</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G-EBVH City of Athens renamed City of Stonehaven</a:t>
            </a:r>
          </a:p>
          <a:p>
            <a:endParaRPr lang="en-US" sz="12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FA6E332-AA59-19AD-188A-55358911BBB8}"/>
              </a:ext>
            </a:extLst>
          </p:cNvPr>
          <p:cNvSpPr txBox="1"/>
          <p:nvPr/>
        </p:nvSpPr>
        <p:spPr>
          <a:xfrm>
            <a:off x="6842234" y="4687614"/>
            <a:ext cx="1839311" cy="276999"/>
          </a:xfrm>
          <a:prstGeom prst="rect">
            <a:avLst/>
          </a:prstGeom>
          <a:noFill/>
        </p:spPr>
        <p:txBody>
          <a:bodyPr wrap="square" rtlCol="0">
            <a:spAutoFit/>
          </a:bodyPr>
          <a:lstStyle/>
          <a:p>
            <a:endParaRPr lang="en-US" sz="12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3A68ED8-79C2-1A34-0BDE-00C58A712ABF}"/>
              </a:ext>
            </a:extLst>
          </p:cNvPr>
          <p:cNvSpPr txBox="1"/>
          <p:nvPr/>
        </p:nvSpPr>
        <p:spPr>
          <a:xfrm>
            <a:off x="271477" y="147145"/>
            <a:ext cx="541199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Calcutta Flying Boats Used on the Africa Service</a:t>
            </a:r>
          </a:p>
        </p:txBody>
      </p:sp>
      <p:pic>
        <p:nvPicPr>
          <p:cNvPr id="3" name="Picture 2">
            <a:extLst>
              <a:ext uri="{FF2B5EF4-FFF2-40B4-BE49-F238E27FC236}">
                <a16:creationId xmlns:a16="http://schemas.microsoft.com/office/drawing/2014/main" id="{9B270787-78DE-9E67-8CDD-A3F84D13DE88}"/>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30621" y="4319751"/>
            <a:ext cx="2837793" cy="2105319"/>
          </a:xfrm>
          <a:prstGeom prst="rect">
            <a:avLst/>
          </a:prstGeom>
        </p:spPr>
      </p:pic>
      <p:sp>
        <p:nvSpPr>
          <p:cNvPr id="8" name="TextBox 7">
            <a:extLst>
              <a:ext uri="{FF2B5EF4-FFF2-40B4-BE49-F238E27FC236}">
                <a16:creationId xmlns:a16="http://schemas.microsoft.com/office/drawing/2014/main" id="{8345EA2D-D274-EC93-E2BC-0BDF2344BBC7}"/>
              </a:ext>
            </a:extLst>
          </p:cNvPr>
          <p:cNvSpPr txBox="1"/>
          <p:nvPr/>
        </p:nvSpPr>
        <p:spPr>
          <a:xfrm>
            <a:off x="6232634" y="5381581"/>
            <a:ext cx="2186152"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Publicity Labels issued to affix to covers.</a:t>
            </a:r>
          </a:p>
        </p:txBody>
      </p:sp>
    </p:spTree>
    <p:extLst>
      <p:ext uri="{BB962C8B-B14F-4D97-AF65-F5344CB8AC3E}">
        <p14:creationId xmlns:p14="http://schemas.microsoft.com/office/powerpoint/2010/main" val="18057380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39482" y="910766"/>
            <a:ext cx="3684441" cy="2302776"/>
          </a:xfrm>
          <a:prstGeom prst="rect">
            <a:avLst/>
          </a:prstGeom>
        </p:spPr>
      </p:pic>
      <p:sp>
        <p:nvSpPr>
          <p:cNvPr id="3" name="TextBox 2"/>
          <p:cNvSpPr txBox="1"/>
          <p:nvPr/>
        </p:nvSpPr>
        <p:spPr>
          <a:xfrm>
            <a:off x="339482" y="402395"/>
            <a:ext cx="5632880" cy="276999"/>
          </a:xfrm>
          <a:prstGeom prst="rect">
            <a:avLst/>
          </a:prstGeom>
          <a:noFill/>
        </p:spPr>
        <p:txBody>
          <a:bodyPr wrap="square" rtlCol="0">
            <a:spAutoFit/>
          </a:bodyPr>
          <a:lstStyle/>
          <a:p>
            <a:r>
              <a:rPr lang="en-US" sz="1200" b="1" dirty="0">
                <a:latin typeface="Times New Roman"/>
                <a:cs typeface="Times New Roman"/>
              </a:rPr>
              <a:t>Delivery Flight of the ‘</a:t>
            </a:r>
            <a:r>
              <a:rPr lang="en-US" sz="1200" b="1" dirty="0" err="1">
                <a:latin typeface="Times New Roman"/>
                <a:cs typeface="Times New Roman"/>
              </a:rPr>
              <a:t>Awarua</a:t>
            </a:r>
            <a:r>
              <a:rPr lang="en-US" sz="1200" b="1" dirty="0">
                <a:latin typeface="Times New Roman"/>
                <a:cs typeface="Times New Roman"/>
              </a:rPr>
              <a:t>’</a:t>
            </a:r>
          </a:p>
        </p:txBody>
      </p:sp>
      <p:pic>
        <p:nvPicPr>
          <p:cNvPr id="4" name="Picture 3"/>
          <p:cNvPicPr>
            <a:picLocks noChangeAspect="1"/>
          </p:cNvPicPr>
          <p:nvPr/>
        </p:nvPicPr>
        <p:blipFill>
          <a:blip r:embed="rId3"/>
          <a:stretch>
            <a:fillRect/>
          </a:stretch>
        </p:blipFill>
        <p:spPr>
          <a:xfrm>
            <a:off x="339482" y="3502651"/>
            <a:ext cx="3684441" cy="2267349"/>
          </a:xfrm>
          <a:prstGeom prst="rect">
            <a:avLst/>
          </a:prstGeom>
        </p:spPr>
      </p:pic>
      <p:sp>
        <p:nvSpPr>
          <p:cNvPr id="5" name="TextBox 4"/>
          <p:cNvSpPr txBox="1"/>
          <p:nvPr/>
        </p:nvSpPr>
        <p:spPr>
          <a:xfrm>
            <a:off x="4488701" y="763477"/>
            <a:ext cx="4312674" cy="4339650"/>
          </a:xfrm>
          <a:prstGeom prst="rect">
            <a:avLst/>
          </a:prstGeom>
          <a:noFill/>
        </p:spPr>
        <p:txBody>
          <a:bodyPr wrap="square" rtlCol="0">
            <a:spAutoFit/>
          </a:bodyPr>
          <a:lstStyle/>
          <a:p>
            <a:r>
              <a:rPr lang="en-US" sz="1200" dirty="0">
                <a:latin typeface="Times New Roman"/>
                <a:cs typeface="Times New Roman"/>
              </a:rPr>
              <a:t>Assembled under the registration G-AFCY Captain Cook with first flight on the 20 April 1939. The certificate of airworthiness was</a:t>
            </a:r>
          </a:p>
          <a:p>
            <a:r>
              <a:rPr lang="en-US" sz="1200" dirty="0">
                <a:latin typeface="Times New Roman"/>
                <a:cs typeface="Times New Roman"/>
              </a:rPr>
              <a:t>issued on the 24 April 1939 and re-registered as ZK-AMA Aotearoa. </a:t>
            </a:r>
          </a:p>
          <a:p>
            <a:endParaRPr lang="en-US" sz="1200" dirty="0">
              <a:latin typeface="Times New Roman"/>
              <a:cs typeface="Times New Roman"/>
            </a:endParaRPr>
          </a:p>
          <a:p>
            <a:r>
              <a:rPr lang="en-US" sz="1200" dirty="0">
                <a:latin typeface="Times New Roman"/>
                <a:cs typeface="Times New Roman"/>
              </a:rPr>
              <a:t>After the loss of the Connemara in a </a:t>
            </a:r>
            <a:r>
              <a:rPr lang="en-US" sz="1200" dirty="0" err="1">
                <a:latin typeface="Times New Roman"/>
                <a:cs typeface="Times New Roman"/>
              </a:rPr>
              <a:t>refuelling</a:t>
            </a:r>
            <a:r>
              <a:rPr lang="en-US" sz="1200" dirty="0">
                <a:latin typeface="Times New Roman"/>
                <a:cs typeface="Times New Roman"/>
              </a:rPr>
              <a:t> incident the aircraft was used on the Karachi route. As a result of the NZ government pressure the aircraft registration was swapped to release the other</a:t>
            </a:r>
          </a:p>
          <a:p>
            <a:r>
              <a:rPr lang="en-US" sz="1200" dirty="0">
                <a:latin typeface="Times New Roman"/>
                <a:cs typeface="Times New Roman"/>
              </a:rPr>
              <a:t>aircraft, The final registration being ZK-AMC Awarua. In Maori it means two bodies of water.</a:t>
            </a:r>
          </a:p>
          <a:p>
            <a:endParaRPr lang="en-US" sz="1200" dirty="0">
              <a:latin typeface="Times New Roman"/>
              <a:cs typeface="Times New Roman"/>
            </a:endParaRPr>
          </a:p>
          <a:p>
            <a:r>
              <a:rPr lang="en-US" sz="1200" dirty="0">
                <a:latin typeface="Times New Roman"/>
                <a:cs typeface="Times New Roman"/>
              </a:rPr>
              <a:t>The aircraft left Hythe on the 15 March 1940. The crew pictured was Captain Oscar Garden, First Officer C Griffiths Radio GW </a:t>
            </a:r>
            <a:r>
              <a:rPr lang="en-US" sz="1200" dirty="0" err="1">
                <a:latin typeface="Times New Roman"/>
                <a:cs typeface="Times New Roman"/>
              </a:rPr>
              <a:t>Cussans</a:t>
            </a:r>
            <a:r>
              <a:rPr lang="en-US" sz="1200" dirty="0">
                <a:latin typeface="Times New Roman"/>
                <a:cs typeface="Times New Roman"/>
              </a:rPr>
              <a:t> and engineer GN Wells. The 3 ladies were </a:t>
            </a:r>
            <a:r>
              <a:rPr lang="en-US" sz="1200" dirty="0" err="1">
                <a:latin typeface="Times New Roman"/>
                <a:cs typeface="Times New Roman"/>
              </a:rPr>
              <a:t>Mrs</a:t>
            </a:r>
            <a:r>
              <a:rPr lang="en-US" sz="1200" dirty="0">
                <a:latin typeface="Times New Roman"/>
                <a:cs typeface="Times New Roman"/>
              </a:rPr>
              <a:t> Griffiths, </a:t>
            </a:r>
            <a:r>
              <a:rPr lang="en-US" sz="1200" dirty="0" err="1">
                <a:latin typeface="Times New Roman"/>
                <a:cs typeface="Times New Roman"/>
              </a:rPr>
              <a:t>Mrs</a:t>
            </a:r>
            <a:r>
              <a:rPr lang="en-US" sz="1200" dirty="0">
                <a:latin typeface="Times New Roman"/>
                <a:cs typeface="Times New Roman"/>
              </a:rPr>
              <a:t> Wells and Miss Harrison the first women to fly as passengers to New Zealand.</a:t>
            </a:r>
          </a:p>
          <a:p>
            <a:endParaRPr lang="en-US" sz="1200" dirty="0">
              <a:latin typeface="Times New Roman"/>
              <a:cs typeface="Times New Roman"/>
            </a:endParaRPr>
          </a:p>
          <a:p>
            <a:r>
              <a:rPr lang="en-US" sz="1200" dirty="0">
                <a:latin typeface="Times New Roman"/>
                <a:cs typeface="Times New Roman"/>
              </a:rPr>
              <a:t>They reached Darwin on the 26 March and finally, Sydney on the 28 March. After a short rest they continued to New Zealand on the 3 April.</a:t>
            </a:r>
          </a:p>
          <a:p>
            <a:endParaRPr lang="en-US" sz="1200" dirty="0">
              <a:latin typeface="Times New Roman"/>
              <a:cs typeface="Times New Roman"/>
            </a:endParaRPr>
          </a:p>
          <a:p>
            <a:r>
              <a:rPr lang="en-US" sz="1200" dirty="0">
                <a:latin typeface="Times New Roman"/>
                <a:cs typeface="Times New Roman"/>
              </a:rPr>
              <a:t>Due to war time conditions no publicity had been given for the flight with only a few courtesy covers being carried.</a:t>
            </a:r>
          </a:p>
        </p:txBody>
      </p:sp>
      <p:sp>
        <p:nvSpPr>
          <p:cNvPr id="6" name="TextBox 5"/>
          <p:cNvSpPr txBox="1"/>
          <p:nvPr/>
        </p:nvSpPr>
        <p:spPr>
          <a:xfrm>
            <a:off x="339482" y="6149094"/>
            <a:ext cx="4149219" cy="461665"/>
          </a:xfrm>
          <a:prstGeom prst="rect">
            <a:avLst/>
          </a:prstGeom>
          <a:noFill/>
        </p:spPr>
        <p:txBody>
          <a:bodyPr wrap="square" rtlCol="0">
            <a:spAutoFit/>
          </a:bodyPr>
          <a:lstStyle/>
          <a:p>
            <a:r>
              <a:rPr lang="en-US" sz="1200" dirty="0">
                <a:latin typeface="Times New Roman"/>
                <a:cs typeface="Times New Roman"/>
              </a:rPr>
              <a:t>Postcard of the </a:t>
            </a:r>
            <a:r>
              <a:rPr lang="en-US" sz="1200" dirty="0" err="1">
                <a:latin typeface="Times New Roman"/>
                <a:cs typeface="Times New Roman"/>
              </a:rPr>
              <a:t>Awarua</a:t>
            </a:r>
            <a:r>
              <a:rPr lang="en-US" sz="1200" dirty="0">
                <a:latin typeface="Times New Roman"/>
                <a:cs typeface="Times New Roman"/>
              </a:rPr>
              <a:t> at Rose Bay Flying Boat Base on her  delivery flight</a:t>
            </a:r>
          </a:p>
        </p:txBody>
      </p:sp>
    </p:spTree>
    <p:extLst>
      <p:ext uri="{BB962C8B-B14F-4D97-AF65-F5344CB8AC3E}">
        <p14:creationId xmlns:p14="http://schemas.microsoft.com/office/powerpoint/2010/main" val="64277548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21724" y="3571176"/>
            <a:ext cx="5422276" cy="3286824"/>
          </a:xfrm>
          <a:prstGeom prst="rect">
            <a:avLst/>
          </a:prstGeom>
        </p:spPr>
      </p:pic>
      <p:pic>
        <p:nvPicPr>
          <p:cNvPr id="3" name="Picture 2"/>
          <p:cNvPicPr>
            <a:picLocks noChangeAspect="1"/>
          </p:cNvPicPr>
          <p:nvPr/>
        </p:nvPicPr>
        <p:blipFill>
          <a:blip r:embed="rId3"/>
          <a:stretch>
            <a:fillRect/>
          </a:stretch>
        </p:blipFill>
        <p:spPr>
          <a:xfrm>
            <a:off x="0" y="855088"/>
            <a:ext cx="5605336" cy="3322043"/>
          </a:xfrm>
          <a:prstGeom prst="rect">
            <a:avLst/>
          </a:prstGeom>
        </p:spPr>
      </p:pic>
      <p:sp>
        <p:nvSpPr>
          <p:cNvPr id="4" name="TextBox 3"/>
          <p:cNvSpPr txBox="1"/>
          <p:nvPr/>
        </p:nvSpPr>
        <p:spPr>
          <a:xfrm>
            <a:off x="276615" y="377245"/>
            <a:ext cx="6022655" cy="276999"/>
          </a:xfrm>
          <a:prstGeom prst="rect">
            <a:avLst/>
          </a:prstGeom>
          <a:noFill/>
        </p:spPr>
        <p:txBody>
          <a:bodyPr wrap="square" rtlCol="0">
            <a:spAutoFit/>
          </a:bodyPr>
          <a:lstStyle/>
          <a:p>
            <a:r>
              <a:rPr lang="en-US" sz="1200" b="1" dirty="0">
                <a:latin typeface="Times New Roman"/>
                <a:cs typeface="Times New Roman"/>
              </a:rPr>
              <a:t>First Regular Trans Tasman Flight </a:t>
            </a:r>
            <a:r>
              <a:rPr lang="mr-IN" sz="1200" b="1" dirty="0">
                <a:latin typeface="Times New Roman"/>
                <a:cs typeface="Times New Roman"/>
              </a:rPr>
              <a:t>–</a:t>
            </a:r>
            <a:r>
              <a:rPr lang="en-US" sz="1200" b="1" dirty="0">
                <a:latin typeface="Times New Roman"/>
                <a:cs typeface="Times New Roman"/>
              </a:rPr>
              <a:t> Mail from New Zealand to the UK</a:t>
            </a:r>
          </a:p>
        </p:txBody>
      </p:sp>
      <p:sp>
        <p:nvSpPr>
          <p:cNvPr id="5" name="TextBox 4"/>
          <p:cNvSpPr txBox="1"/>
          <p:nvPr/>
        </p:nvSpPr>
        <p:spPr>
          <a:xfrm>
            <a:off x="5746041" y="993411"/>
            <a:ext cx="3218788" cy="2585323"/>
          </a:xfrm>
          <a:prstGeom prst="rect">
            <a:avLst/>
          </a:prstGeom>
          <a:noFill/>
        </p:spPr>
        <p:txBody>
          <a:bodyPr wrap="square" rtlCol="0">
            <a:spAutoFit/>
          </a:bodyPr>
          <a:lstStyle/>
          <a:p>
            <a:r>
              <a:rPr lang="en-US" sz="1200" dirty="0">
                <a:latin typeface="Times New Roman"/>
                <a:cs typeface="Times New Roman"/>
              </a:rPr>
              <a:t>After TEAL was formed on the 25 April</a:t>
            </a:r>
          </a:p>
          <a:p>
            <a:r>
              <a:rPr lang="en-US" sz="1200" dirty="0">
                <a:latin typeface="Times New Roman"/>
                <a:cs typeface="Times New Roman"/>
              </a:rPr>
              <a:t>1940 the PO’s in NZ and Australia</a:t>
            </a:r>
          </a:p>
          <a:p>
            <a:r>
              <a:rPr lang="en-US" sz="1200" dirty="0">
                <a:latin typeface="Times New Roman"/>
                <a:cs typeface="Times New Roman"/>
              </a:rPr>
              <a:t>announced that mail would be accepted</a:t>
            </a:r>
          </a:p>
          <a:p>
            <a:r>
              <a:rPr lang="en-US" sz="1200" dirty="0">
                <a:latin typeface="Times New Roman"/>
                <a:cs typeface="Times New Roman"/>
              </a:rPr>
              <a:t>and expedited over local air services</a:t>
            </a:r>
          </a:p>
          <a:p>
            <a:r>
              <a:rPr lang="en-US" sz="1200" dirty="0">
                <a:latin typeface="Times New Roman"/>
                <a:cs typeface="Times New Roman"/>
              </a:rPr>
              <a:t>where required. A special purple cachet</a:t>
            </a:r>
          </a:p>
          <a:p>
            <a:r>
              <a:rPr lang="en-US" sz="1200" dirty="0">
                <a:latin typeface="Times New Roman"/>
                <a:cs typeface="Times New Roman"/>
              </a:rPr>
              <a:t>was to be added to the covers. Postage</a:t>
            </a:r>
          </a:p>
          <a:p>
            <a:r>
              <a:rPr lang="en-US" sz="1200" dirty="0">
                <a:latin typeface="Times New Roman"/>
                <a:cs typeface="Times New Roman"/>
              </a:rPr>
              <a:t>Rate to the UK 1/6 per ½ oz. Postcards</a:t>
            </a:r>
          </a:p>
          <a:p>
            <a:r>
              <a:rPr lang="en-US" sz="1200" dirty="0">
                <a:latin typeface="Times New Roman"/>
                <a:cs typeface="Times New Roman"/>
              </a:rPr>
              <a:t>9d.Approx 41,000 items of mail were</a:t>
            </a:r>
          </a:p>
          <a:p>
            <a:r>
              <a:rPr lang="en-US" sz="1200" dirty="0">
                <a:latin typeface="Times New Roman"/>
                <a:cs typeface="Times New Roman"/>
              </a:rPr>
              <a:t>carried.</a:t>
            </a:r>
          </a:p>
          <a:p>
            <a:endParaRPr lang="en-US" sz="1200" dirty="0">
              <a:latin typeface="Times New Roman"/>
              <a:cs typeface="Times New Roman"/>
            </a:endParaRPr>
          </a:p>
          <a:p>
            <a:r>
              <a:rPr lang="en-US" sz="1200" dirty="0">
                <a:latin typeface="Times New Roman"/>
                <a:cs typeface="Times New Roman"/>
              </a:rPr>
              <a:t>The aircraft departed 30 April 1940</a:t>
            </a:r>
          </a:p>
          <a:p>
            <a:r>
              <a:rPr lang="en-US" sz="1200" dirty="0">
                <a:latin typeface="Times New Roman"/>
                <a:cs typeface="Times New Roman"/>
              </a:rPr>
              <a:t>arriving at Sydney 9 hours later.</a:t>
            </a:r>
          </a:p>
          <a:p>
            <a:endParaRPr lang="en-US" dirty="0"/>
          </a:p>
        </p:txBody>
      </p:sp>
    </p:spTree>
    <p:extLst>
      <p:ext uri="{BB962C8B-B14F-4D97-AF65-F5344CB8AC3E}">
        <p14:creationId xmlns:p14="http://schemas.microsoft.com/office/powerpoint/2010/main" val="19683677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0000" y="0"/>
            <a:ext cx="6592039" cy="6858000"/>
          </a:xfrm>
          <a:prstGeom prst="rect">
            <a:avLst/>
          </a:prstGeom>
        </p:spPr>
      </p:pic>
    </p:spTree>
    <p:extLst>
      <p:ext uri="{BB962C8B-B14F-4D97-AF65-F5344CB8AC3E}">
        <p14:creationId xmlns:p14="http://schemas.microsoft.com/office/powerpoint/2010/main" val="34877272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8DD845-D8AA-7E1A-B55F-B4CCBCA4CE38}"/>
              </a:ext>
            </a:extLst>
          </p:cNvPr>
          <p:cNvSpPr txBox="1"/>
          <p:nvPr/>
        </p:nvSpPr>
        <p:spPr>
          <a:xfrm>
            <a:off x="134008" y="311054"/>
            <a:ext cx="4290847"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Declaration of War 3 September 1939 </a:t>
            </a:r>
          </a:p>
        </p:txBody>
      </p:sp>
      <p:sp>
        <p:nvSpPr>
          <p:cNvPr id="3" name="TextBox 2">
            <a:extLst>
              <a:ext uri="{FF2B5EF4-FFF2-40B4-BE49-F238E27FC236}">
                <a16:creationId xmlns:a16="http://schemas.microsoft.com/office/drawing/2014/main" id="{99FDF883-7EF1-8509-E47B-0D2B9C6C6963}"/>
              </a:ext>
            </a:extLst>
          </p:cNvPr>
          <p:cNvSpPr txBox="1"/>
          <p:nvPr/>
        </p:nvSpPr>
        <p:spPr>
          <a:xfrm>
            <a:off x="228600" y="1369630"/>
            <a:ext cx="8284779" cy="78483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War ended the Empire Airmail Scheme. Southampton was changed to Poole from January 1940 and route amended to via </a:t>
            </a:r>
            <a:r>
              <a:rPr lang="en-US" sz="1200" dirty="0" err="1">
                <a:latin typeface="Times New Roman" panose="02020603050405020304" pitchFamily="18" charset="0"/>
                <a:cs typeface="Times New Roman" panose="02020603050405020304" pitchFamily="18" charset="0"/>
              </a:rPr>
              <a:t>Bicarosse</a:t>
            </a:r>
            <a:r>
              <a:rPr lang="en-US" sz="1200" dirty="0">
                <a:latin typeface="Times New Roman" panose="02020603050405020304" pitchFamily="18" charset="0"/>
                <a:cs typeface="Times New Roman" panose="02020603050405020304" pitchFamily="18" charset="0"/>
              </a:rPr>
              <a:t> and </a:t>
            </a:r>
            <a:r>
              <a:rPr lang="en-US" sz="1200" dirty="0" err="1">
                <a:latin typeface="Times New Roman" panose="02020603050405020304" pitchFamily="18" charset="0"/>
                <a:cs typeface="Times New Roman" panose="02020603050405020304" pitchFamily="18" charset="0"/>
              </a:rPr>
              <a:t>Bracciano</a:t>
            </a:r>
            <a:r>
              <a:rPr lang="en-US" sz="1200" dirty="0">
                <a:latin typeface="Times New Roman" panose="02020603050405020304" pitchFamily="18" charset="0"/>
                <a:cs typeface="Times New Roman" panose="02020603050405020304" pitchFamily="18" charset="0"/>
              </a:rPr>
              <a:t>. Services were twice a week leaving Poole on a Wednesday and Saturday returning from Kisumu on Monday and Thursday. (Services to Durban were now weekly). </a:t>
            </a:r>
          </a:p>
          <a:p>
            <a:endParaRPr lang="en-US" sz="9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57B243F-9FC3-F87A-2C3E-44ADF1830DE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409246" y="2413480"/>
            <a:ext cx="4436238" cy="3493334"/>
          </a:xfrm>
          <a:prstGeom prst="rect">
            <a:avLst/>
          </a:prstGeom>
        </p:spPr>
      </p:pic>
      <p:sp>
        <p:nvSpPr>
          <p:cNvPr id="5" name="TextBox 4">
            <a:extLst>
              <a:ext uri="{FF2B5EF4-FFF2-40B4-BE49-F238E27FC236}">
                <a16:creationId xmlns:a16="http://schemas.microsoft.com/office/drawing/2014/main" id="{1B5C1539-906F-A2CC-3861-9077DBE01C74}"/>
              </a:ext>
            </a:extLst>
          </p:cNvPr>
          <p:cNvSpPr txBox="1"/>
          <p:nvPr/>
        </p:nvSpPr>
        <p:spPr>
          <a:xfrm>
            <a:off x="5186856" y="2843705"/>
            <a:ext cx="3231931" cy="2769989"/>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KN132 left Khartoum on 6 January 1940 arriving at Poole on 9 January.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Cassiopia until Alexandria then Corio.</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This was the first KN service to use Poole instead of Southampton.</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No Backstamp. Cover was not censored.</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Airmail Rate from 3 September 1939 45ml per 10g. 50ml stamp used - the rate for USA and rest of Europe.</a:t>
            </a:r>
          </a:p>
          <a:p>
            <a:endParaRPr lang="en-US" sz="900" dirty="0">
              <a:latin typeface="Times New Roman" panose="02020603050405020304" pitchFamily="18" charset="0"/>
              <a:cs typeface="Times New Roman" panose="02020603050405020304" pitchFamily="18" charset="0"/>
            </a:endParaRPr>
          </a:p>
          <a:p>
            <a:endParaRPr lang="en-US"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8061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C4B5A3-BFE1-F0A0-D4B5-9F923D68EA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4572" y="1020631"/>
            <a:ext cx="4807109" cy="3278100"/>
          </a:xfrm>
          <a:prstGeom prst="rect">
            <a:avLst/>
          </a:prstGeom>
        </p:spPr>
      </p:pic>
      <p:pic>
        <p:nvPicPr>
          <p:cNvPr id="3" name="Picture 2">
            <a:extLst>
              <a:ext uri="{FF2B5EF4-FFF2-40B4-BE49-F238E27FC236}">
                <a16:creationId xmlns:a16="http://schemas.microsoft.com/office/drawing/2014/main" id="{E30D0575-C8B0-9C72-32E6-CFF6324A20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43162" y="1880038"/>
            <a:ext cx="2045688" cy="1388679"/>
          </a:xfrm>
          <a:prstGeom prst="rect">
            <a:avLst/>
          </a:prstGeom>
        </p:spPr>
      </p:pic>
      <p:sp>
        <p:nvSpPr>
          <p:cNvPr id="4" name="TextBox 3">
            <a:extLst>
              <a:ext uri="{FF2B5EF4-FFF2-40B4-BE49-F238E27FC236}">
                <a16:creationId xmlns:a16="http://schemas.microsoft.com/office/drawing/2014/main" id="{CDCBDC70-4523-0753-C0D7-171F3FC05605}"/>
              </a:ext>
            </a:extLst>
          </p:cNvPr>
          <p:cNvSpPr txBox="1"/>
          <p:nvPr/>
        </p:nvSpPr>
        <p:spPr>
          <a:xfrm>
            <a:off x="378372" y="252248"/>
            <a:ext cx="7610478"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BOAC Africa Service September 1939 to June 1940</a:t>
            </a:r>
          </a:p>
        </p:txBody>
      </p:sp>
      <p:sp>
        <p:nvSpPr>
          <p:cNvPr id="5" name="TextBox 4">
            <a:extLst>
              <a:ext uri="{FF2B5EF4-FFF2-40B4-BE49-F238E27FC236}">
                <a16:creationId xmlns:a16="http://schemas.microsoft.com/office/drawing/2014/main" id="{2CBCF880-C4D7-375D-A395-5EF937E0BB0C}"/>
              </a:ext>
            </a:extLst>
          </p:cNvPr>
          <p:cNvSpPr txBox="1"/>
          <p:nvPr/>
        </p:nvSpPr>
        <p:spPr>
          <a:xfrm>
            <a:off x="620110" y="4656083"/>
            <a:ext cx="7662042" cy="1015663"/>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Service DS272 departed Poole on 18 May 1940 arriving Durban on 24 May 1940 in Cordelia.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Transit time 7 days.</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Route via Marseilles, Athens, Alexandria.</a:t>
            </a:r>
          </a:p>
        </p:txBody>
      </p:sp>
    </p:spTree>
    <p:extLst>
      <p:ext uri="{BB962C8B-B14F-4D97-AF65-F5344CB8AC3E}">
        <p14:creationId xmlns:p14="http://schemas.microsoft.com/office/powerpoint/2010/main" val="41416971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2C71C-5627-85F4-6E92-BDA569B2ED4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5F4C94-594F-6376-C72C-26E2F7B13765}"/>
              </a:ext>
            </a:extLst>
          </p:cNvPr>
          <p:cNvSpPr txBox="1"/>
          <p:nvPr/>
        </p:nvSpPr>
        <p:spPr>
          <a:xfrm>
            <a:off x="241738" y="231228"/>
            <a:ext cx="737826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Extract of Journey Log of Imperial Airways DS258 30 March 1940-6 April 1940</a:t>
            </a:r>
          </a:p>
        </p:txBody>
      </p:sp>
      <p:sp>
        <p:nvSpPr>
          <p:cNvPr id="3" name="TextBox 2">
            <a:extLst>
              <a:ext uri="{FF2B5EF4-FFF2-40B4-BE49-F238E27FC236}">
                <a16:creationId xmlns:a16="http://schemas.microsoft.com/office/drawing/2014/main" id="{F0E6F9B8-6267-A63D-4186-51C8B72F73B7}"/>
              </a:ext>
            </a:extLst>
          </p:cNvPr>
          <p:cNvSpPr txBox="1"/>
          <p:nvPr/>
        </p:nvSpPr>
        <p:spPr>
          <a:xfrm>
            <a:off x="5665076" y="1124606"/>
            <a:ext cx="2921877"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The final flight to South Africa prior to becoming BOAC.</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Delays at Mozambique and Beira due to Mechanical trouble.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Poole – Kisumu  in Corinna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Kisumu – Durban in Cordelia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From the archive of Flight Steward Alexander Ross Herron.</a:t>
            </a:r>
          </a:p>
        </p:txBody>
      </p:sp>
      <p:pic>
        <p:nvPicPr>
          <p:cNvPr id="4" name="Picture 3">
            <a:extLst>
              <a:ext uri="{FF2B5EF4-FFF2-40B4-BE49-F238E27FC236}">
                <a16:creationId xmlns:a16="http://schemas.microsoft.com/office/drawing/2014/main" id="{9793B538-094D-0D6B-18C3-B0480EC314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731" y="1124606"/>
            <a:ext cx="5410199" cy="4432559"/>
          </a:xfrm>
          <a:prstGeom prst="rect">
            <a:avLst/>
          </a:prstGeom>
        </p:spPr>
      </p:pic>
      <p:pic>
        <p:nvPicPr>
          <p:cNvPr id="6" name="Picture 5">
            <a:extLst>
              <a:ext uri="{FF2B5EF4-FFF2-40B4-BE49-F238E27FC236}">
                <a16:creationId xmlns:a16="http://schemas.microsoft.com/office/drawing/2014/main" id="{BC9617D0-C825-D9E2-024D-12C8291017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5708" y="3887794"/>
            <a:ext cx="2643891" cy="1669371"/>
          </a:xfrm>
          <a:prstGeom prst="rect">
            <a:avLst/>
          </a:prstGeom>
        </p:spPr>
      </p:pic>
    </p:spTree>
    <p:extLst>
      <p:ext uri="{BB962C8B-B14F-4D97-AF65-F5344CB8AC3E}">
        <p14:creationId xmlns:p14="http://schemas.microsoft.com/office/powerpoint/2010/main" val="13751449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08CA9D-BDD9-B5B7-00C4-448483C067A3}"/>
              </a:ext>
            </a:extLst>
          </p:cNvPr>
          <p:cNvSpPr txBox="1"/>
          <p:nvPr/>
        </p:nvSpPr>
        <p:spPr>
          <a:xfrm>
            <a:off x="147147" y="210207"/>
            <a:ext cx="408852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Extract of Journey Log of BOAC DN260 10-17 April 1940  </a:t>
            </a:r>
          </a:p>
        </p:txBody>
      </p:sp>
      <p:sp>
        <p:nvSpPr>
          <p:cNvPr id="3" name="TextBox 2">
            <a:extLst>
              <a:ext uri="{FF2B5EF4-FFF2-40B4-BE49-F238E27FC236}">
                <a16:creationId xmlns:a16="http://schemas.microsoft.com/office/drawing/2014/main" id="{50709BAA-6F9E-79F1-CB90-EBB2061A9A6C}"/>
              </a:ext>
            </a:extLst>
          </p:cNvPr>
          <p:cNvSpPr txBox="1"/>
          <p:nvPr/>
        </p:nvSpPr>
        <p:spPr>
          <a:xfrm>
            <a:off x="147146" y="1376854"/>
            <a:ext cx="3468413"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This was the first service of the accelerated Summer Schedule taking 5 days.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Flown throughout by Cordelia.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Note bad weathers delays noted on the log. Arriving Poole 15.20 17 April 2 days late due to bad weather at Wadi Halfa.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Archive of Alexander Ross Herron Flight Steward.</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56AA5BB6-5119-16DB-72DA-51D769438E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27479" y="425669"/>
            <a:ext cx="4969375" cy="6222124"/>
          </a:xfrm>
          <a:prstGeom prst="rect">
            <a:avLst/>
          </a:prstGeom>
        </p:spPr>
      </p:pic>
    </p:spTree>
    <p:extLst>
      <p:ext uri="{BB962C8B-B14F-4D97-AF65-F5344CB8AC3E}">
        <p14:creationId xmlns:p14="http://schemas.microsoft.com/office/powerpoint/2010/main" val="412437525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8DC296-8FEC-7AB2-26DF-6EF58DFA6AC7}"/>
              </a:ext>
            </a:extLst>
          </p:cNvPr>
          <p:cNvSpPr txBox="1"/>
          <p:nvPr/>
        </p:nvSpPr>
        <p:spPr>
          <a:xfrm>
            <a:off x="189186" y="199698"/>
            <a:ext cx="3804745"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Horseshoe Route June 1940 – February 1942</a:t>
            </a:r>
          </a:p>
        </p:txBody>
      </p:sp>
      <p:pic>
        <p:nvPicPr>
          <p:cNvPr id="3" name="Picture 2">
            <a:extLst>
              <a:ext uri="{FF2B5EF4-FFF2-40B4-BE49-F238E27FC236}">
                <a16:creationId xmlns:a16="http://schemas.microsoft.com/office/drawing/2014/main" id="{3E7BD669-7B02-EF30-C41C-96EA1338CA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189186" y="732341"/>
            <a:ext cx="3564323" cy="2696659"/>
          </a:xfrm>
          <a:prstGeom prst="rect">
            <a:avLst/>
          </a:prstGeom>
        </p:spPr>
      </p:pic>
      <p:pic>
        <p:nvPicPr>
          <p:cNvPr id="4" name="Picture 3">
            <a:extLst>
              <a:ext uri="{FF2B5EF4-FFF2-40B4-BE49-F238E27FC236}">
                <a16:creationId xmlns:a16="http://schemas.microsoft.com/office/drawing/2014/main" id="{3A68FE70-6A73-80C0-8D4F-1AC8282B6E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3861366" y="811827"/>
            <a:ext cx="1421267" cy="1090368"/>
          </a:xfrm>
          <a:prstGeom prst="rect">
            <a:avLst/>
          </a:prstGeom>
        </p:spPr>
      </p:pic>
      <p:pic>
        <p:nvPicPr>
          <p:cNvPr id="5" name="Picture 4">
            <a:extLst>
              <a:ext uri="{FF2B5EF4-FFF2-40B4-BE49-F238E27FC236}">
                <a16:creationId xmlns:a16="http://schemas.microsoft.com/office/drawing/2014/main" id="{7D505C80-F924-B885-FEBC-5E5179218F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5517606" y="732341"/>
            <a:ext cx="3437209" cy="2603453"/>
          </a:xfrm>
          <a:prstGeom prst="rect">
            <a:avLst/>
          </a:prstGeom>
        </p:spPr>
      </p:pic>
      <p:pic>
        <p:nvPicPr>
          <p:cNvPr id="6" name="Picture 5">
            <a:extLst>
              <a:ext uri="{FF2B5EF4-FFF2-40B4-BE49-F238E27FC236}">
                <a16:creationId xmlns:a16="http://schemas.microsoft.com/office/drawing/2014/main" id="{5F3AAB17-A791-9B60-23CF-DDB12A9C98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0800000">
            <a:off x="3753509" y="2039219"/>
            <a:ext cx="1707176" cy="1296575"/>
          </a:xfrm>
          <a:prstGeom prst="rect">
            <a:avLst/>
          </a:prstGeom>
        </p:spPr>
      </p:pic>
      <p:sp>
        <p:nvSpPr>
          <p:cNvPr id="8" name="TextBox 7">
            <a:extLst>
              <a:ext uri="{FF2B5EF4-FFF2-40B4-BE49-F238E27FC236}">
                <a16:creationId xmlns:a16="http://schemas.microsoft.com/office/drawing/2014/main" id="{F40A613A-7B5E-FA1F-6672-35484E633AAA}"/>
              </a:ext>
            </a:extLst>
          </p:cNvPr>
          <p:cNvSpPr txBox="1"/>
          <p:nvPr/>
        </p:nvSpPr>
        <p:spPr>
          <a:xfrm>
            <a:off x="189184" y="3764130"/>
            <a:ext cx="4288223" cy="2492990"/>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Registered cover dated Khartoum 5 June 1940. Backstamp Zurich 8 July 1940.</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DN276 departed 8 June arriving Poole on 11 June.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Castor to Alexandria then Cathay on its Second African service.</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Last through service to the UK.</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5ml per 10g plus Registration</a:t>
            </a:r>
          </a:p>
          <a:p>
            <a:endParaRPr lang="en-US" sz="1200" dirty="0">
              <a:latin typeface="Times New Roman" panose="02020603050405020304" pitchFamily="18" charset="0"/>
              <a:cs typeface="Times New Roman" panose="02020603050405020304" pitchFamily="18" charset="0"/>
            </a:endParaRPr>
          </a:p>
          <a:p>
            <a:r>
              <a:rPr lang="en-US" sz="1200" dirty="0">
                <a:solidFill>
                  <a:srgbClr val="FF0000"/>
                </a:solidFill>
                <a:latin typeface="Times New Roman" panose="02020603050405020304" pitchFamily="18" charset="0"/>
                <a:cs typeface="Times New Roman" panose="02020603050405020304" pitchFamily="18" charset="0"/>
              </a:rPr>
              <a:t>Route to Switzerland? Rail via France?</a:t>
            </a:r>
          </a:p>
        </p:txBody>
      </p:sp>
      <p:sp>
        <p:nvSpPr>
          <p:cNvPr id="11" name="TextBox 10">
            <a:extLst>
              <a:ext uri="{FF2B5EF4-FFF2-40B4-BE49-F238E27FC236}">
                <a16:creationId xmlns:a16="http://schemas.microsoft.com/office/drawing/2014/main" id="{8FF55C2A-3C3F-11A6-2782-59381D84B526}"/>
              </a:ext>
            </a:extLst>
          </p:cNvPr>
          <p:cNvSpPr txBox="1"/>
          <p:nvPr/>
        </p:nvSpPr>
        <p:spPr>
          <a:xfrm>
            <a:off x="4824248" y="3764130"/>
            <a:ext cx="3972911" cy="2308324"/>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Cover dated 27 October 1940 at </a:t>
            </a:r>
            <a:r>
              <a:rPr lang="en-US" sz="1200" dirty="0" err="1">
                <a:latin typeface="Times New Roman" panose="02020603050405020304" pitchFamily="18" charset="0"/>
                <a:cs typeface="Times New Roman" panose="02020603050405020304" pitchFamily="18" charset="0"/>
              </a:rPr>
              <a:t>Gedarif</a:t>
            </a:r>
            <a:r>
              <a:rPr lang="en-US" sz="1200" dirty="0">
                <a:latin typeface="Times New Roman" panose="02020603050405020304" pitchFamily="18" charset="0"/>
                <a:cs typeface="Times New Roman" panose="02020603050405020304" pitchFamily="18" charset="0"/>
              </a:rPr>
              <a:t> in Kassala Province. </a:t>
            </a:r>
            <a:r>
              <a:rPr lang="en-US" sz="1200" dirty="0" err="1">
                <a:latin typeface="Times New Roman" panose="02020603050405020304" pitchFamily="18" charset="0"/>
                <a:cs typeface="Times New Roman" panose="02020603050405020304" pitchFamily="18" charset="0"/>
              </a:rPr>
              <a:t>Datestamp</a:t>
            </a:r>
            <a:r>
              <a:rPr lang="en-US" sz="1200" dirty="0">
                <a:latin typeface="Times New Roman" panose="02020603050405020304" pitchFamily="18" charset="0"/>
                <a:cs typeface="Times New Roman" panose="02020603050405020304" pitchFamily="18" charset="0"/>
              </a:rPr>
              <a:t> in use 17.9.39-29.8.43 (Proud).</a:t>
            </a:r>
          </a:p>
          <a:p>
            <a:r>
              <a:rPr lang="en-US" sz="1200" dirty="0">
                <a:latin typeface="Times New Roman" panose="02020603050405020304" pitchFamily="18" charset="0"/>
                <a:cs typeface="Times New Roman" panose="02020603050405020304" pitchFamily="18" charset="0"/>
              </a:rPr>
              <a:t>Backstamp Bombay 4 November 1940.</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Service NE29 departed Khartoum on 30 October arriving Calcutta 3 November.</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Aircraft Clifton to Karachi then Camilla.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2 days late due to bad weather at Dar es Salaam.</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Postage rate 45ml per 10g or fraction.</a:t>
            </a:r>
          </a:p>
        </p:txBody>
      </p:sp>
    </p:spTree>
    <p:extLst>
      <p:ext uri="{BB962C8B-B14F-4D97-AF65-F5344CB8AC3E}">
        <p14:creationId xmlns:p14="http://schemas.microsoft.com/office/powerpoint/2010/main" val="10149364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A90A65-E5D7-7A65-E354-EE2E5117C3AD}"/>
              </a:ext>
            </a:extLst>
          </p:cNvPr>
          <p:cNvSpPr txBox="1"/>
          <p:nvPr/>
        </p:nvSpPr>
        <p:spPr>
          <a:xfrm>
            <a:off x="199697" y="150921"/>
            <a:ext cx="6484882"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New Twice Weekly Local Service between Cairo – Khartoum introduced 19 February 1941</a:t>
            </a:r>
          </a:p>
        </p:txBody>
      </p:sp>
      <p:sp>
        <p:nvSpPr>
          <p:cNvPr id="3" name="TextBox 2">
            <a:extLst>
              <a:ext uri="{FF2B5EF4-FFF2-40B4-BE49-F238E27FC236}">
                <a16:creationId xmlns:a16="http://schemas.microsoft.com/office/drawing/2014/main" id="{AA1E66F4-6472-39C5-C512-02C0C2D66690}"/>
              </a:ext>
            </a:extLst>
          </p:cNvPr>
          <p:cNvSpPr txBox="1"/>
          <p:nvPr/>
        </p:nvSpPr>
        <p:spPr>
          <a:xfrm>
            <a:off x="5675586" y="662150"/>
            <a:ext cx="3163614" cy="138499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Route Cairo – Luxor – Wadi Halfa – Khartoum.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Prefix CK (Cairo-Khartoum).</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Flight CK27 22 May 1941 in Corinthian</a:t>
            </a:r>
          </a:p>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F2F06C6-3A86-4EBD-1171-B4568EDDFB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3182825" y="861848"/>
            <a:ext cx="4832462" cy="6858000"/>
          </a:xfrm>
          <a:prstGeom prst="rect">
            <a:avLst/>
          </a:prstGeom>
        </p:spPr>
      </p:pic>
      <p:pic>
        <p:nvPicPr>
          <p:cNvPr id="4" name="Picture 3">
            <a:extLst>
              <a:ext uri="{FF2B5EF4-FFF2-40B4-BE49-F238E27FC236}">
                <a16:creationId xmlns:a16="http://schemas.microsoft.com/office/drawing/2014/main" id="{2AC31A56-2D9B-AE7D-BD3E-1C8ADCA3B0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9697" y="662150"/>
            <a:ext cx="5322829" cy="5964621"/>
          </a:xfrm>
          <a:prstGeom prst="rect">
            <a:avLst/>
          </a:prstGeom>
        </p:spPr>
      </p:pic>
    </p:spTree>
    <p:extLst>
      <p:ext uri="{BB962C8B-B14F-4D97-AF65-F5344CB8AC3E}">
        <p14:creationId xmlns:p14="http://schemas.microsoft.com/office/powerpoint/2010/main" val="14094009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7A79E5-E5B5-5FF5-17E5-81B73B3A3FC6}"/>
              </a:ext>
            </a:extLst>
          </p:cNvPr>
          <p:cNvSpPr txBox="1"/>
          <p:nvPr/>
        </p:nvSpPr>
        <p:spPr>
          <a:xfrm>
            <a:off x="304799" y="252248"/>
            <a:ext cx="7662041"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Asmara to Aden Service via Kamaran 7 April 1942</a:t>
            </a:r>
          </a:p>
        </p:txBody>
      </p:sp>
      <p:sp>
        <p:nvSpPr>
          <p:cNvPr id="3" name="TextBox 2">
            <a:extLst>
              <a:ext uri="{FF2B5EF4-FFF2-40B4-BE49-F238E27FC236}">
                <a16:creationId xmlns:a16="http://schemas.microsoft.com/office/drawing/2014/main" id="{AB5BD193-8B95-BD9F-9AFB-1A3B3D6C24CC}"/>
              </a:ext>
            </a:extLst>
          </p:cNvPr>
          <p:cNvSpPr txBox="1"/>
          <p:nvPr/>
        </p:nvSpPr>
        <p:spPr>
          <a:xfrm>
            <a:off x="5528441" y="1072055"/>
            <a:ext cx="3142593" cy="4339650"/>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Communication Services in Middle East Area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Military developments in the Middle East, and in particular the 8</a:t>
            </a:r>
            <a:r>
              <a:rPr lang="en-US" sz="1200" baseline="30000" dirty="0">
                <a:latin typeface="Times New Roman" panose="02020603050405020304" pitchFamily="18" charset="0"/>
                <a:cs typeface="Times New Roman" panose="02020603050405020304" pitchFamily="18" charset="0"/>
              </a:rPr>
              <a:t>th</a:t>
            </a:r>
            <a:r>
              <a:rPr lang="en-US" sz="1200" dirty="0">
                <a:latin typeface="Times New Roman" panose="02020603050405020304" pitchFamily="18" charset="0"/>
                <a:cs typeface="Times New Roman" panose="02020603050405020304" pitchFamily="18" charset="0"/>
              </a:rPr>
              <a:t> Army’s offensive in November 1942, necessitated a substantial increase in the number of services in that area. Many of these were on a day-to-day basis to meet military needs of the moment….</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Report on the Progress of Civil Aviation 1939-45. (1942 Section).</a:t>
            </a:r>
          </a:p>
          <a:p>
            <a:endParaRPr lang="en-US" sz="1200" dirty="0">
              <a:latin typeface="Times New Roman" panose="02020603050405020304" pitchFamily="18" charset="0"/>
              <a:cs typeface="Times New Roman" panose="02020603050405020304" pitchFamily="18" charset="0"/>
            </a:endParaRPr>
          </a:p>
          <a:p>
            <a:r>
              <a:rPr lang="en-US" sz="1200" b="1" dirty="0">
                <a:latin typeface="Times New Roman" panose="02020603050405020304" pitchFamily="18" charset="0"/>
                <a:cs typeface="Times New Roman" panose="02020603050405020304" pitchFamily="18" charset="0"/>
              </a:rPr>
              <a:t>Asmara – Aden Air Service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Started 7 April 1942 outward on Tuesday, returning on Wednesday. </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P589 Proud Vol 3 Africa.</a:t>
            </a:r>
          </a:p>
          <a:p>
            <a:endParaRPr lang="en-US" sz="1200" dirty="0">
              <a:latin typeface="Times New Roman" panose="02020603050405020304" pitchFamily="18" charset="0"/>
              <a:cs typeface="Times New Roman" panose="02020603050405020304" pitchFamily="18" charset="0"/>
            </a:endParaRPr>
          </a:p>
          <a:p>
            <a:r>
              <a:rPr lang="en-US" sz="1200" dirty="0">
                <a:latin typeface="Times New Roman" panose="02020603050405020304" pitchFamily="18" charset="0"/>
                <a:cs typeface="Times New Roman" panose="02020603050405020304" pitchFamily="18" charset="0"/>
              </a:rPr>
              <a:t>Initially using DeHavilland Flamingo land planes. Then from 6 May Lockheed 14 and Lockheed Lodestar were used in addition.</a:t>
            </a:r>
          </a:p>
        </p:txBody>
      </p:sp>
      <p:pic>
        <p:nvPicPr>
          <p:cNvPr id="4" name="Picture 3">
            <a:extLst>
              <a:ext uri="{FF2B5EF4-FFF2-40B4-BE49-F238E27FC236}">
                <a16:creationId xmlns:a16="http://schemas.microsoft.com/office/drawing/2014/main" id="{81B37F63-BC1E-ECEE-858B-21DDC632E0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0010" y="1328436"/>
            <a:ext cx="3172277" cy="3636579"/>
          </a:xfrm>
          <a:prstGeom prst="rect">
            <a:avLst/>
          </a:prstGeom>
        </p:spPr>
      </p:pic>
      <p:pic>
        <p:nvPicPr>
          <p:cNvPr id="5" name="Picture 4">
            <a:extLst>
              <a:ext uri="{FF2B5EF4-FFF2-40B4-BE49-F238E27FC236}">
                <a16:creationId xmlns:a16="http://schemas.microsoft.com/office/drawing/2014/main" id="{5E17B593-F70B-6020-6DAD-0D40CFACF4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0205" y="1328436"/>
            <a:ext cx="1649805" cy="3636579"/>
          </a:xfrm>
          <a:prstGeom prst="rect">
            <a:avLst/>
          </a:prstGeom>
        </p:spPr>
      </p:pic>
    </p:spTree>
    <p:extLst>
      <p:ext uri="{BB962C8B-B14F-4D97-AF65-F5344CB8AC3E}">
        <p14:creationId xmlns:p14="http://schemas.microsoft.com/office/powerpoint/2010/main" val="2402532803"/>
      </p:ext>
    </p:extLst>
  </p:cSld>
  <p:clrMapOvr>
    <a:masterClrMapping/>
  </p:clrMapOvr>
</p:sld>
</file>

<file path=ppt/theme/theme1.xml><?xml version="1.0" encoding="utf-8"?>
<a:theme xmlns:a="http://schemas.openxmlformats.org/drawingml/2006/main" name="Smithy and HIs B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Smithy and HIs Bus.potx</Template>
  <TotalTime>3546</TotalTime>
  <Words>10347</Words>
  <Application>Microsoft Macintosh PowerPoint</Application>
  <PresentationFormat>On-screen Show (4:3)</PresentationFormat>
  <Paragraphs>997</Paragraphs>
  <Slides>138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138</vt:i4>
      </vt:variant>
    </vt:vector>
  </HeadingPairs>
  <TitlesOfParts>
    <vt:vector size="143" baseType="lpstr">
      <vt:lpstr>Aptos</vt:lpstr>
      <vt:lpstr>Arial</vt:lpstr>
      <vt:lpstr>Calibri</vt:lpstr>
      <vt:lpstr>Times New Roman</vt:lpstr>
      <vt:lpstr>Smithy and HIs Bus</vt:lpstr>
      <vt:lpstr>THE RISE OF THE FLYING BOATS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Burn</dc:creator>
  <cp:lastModifiedBy>Gwynne Harries</cp:lastModifiedBy>
  <cp:revision>430</cp:revision>
  <dcterms:created xsi:type="dcterms:W3CDTF">2021-05-10T17:02:05Z</dcterms:created>
  <dcterms:modified xsi:type="dcterms:W3CDTF">2026-03-20T09:09:52Z</dcterms:modified>
</cp:coreProperties>
</file>